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5" r:id="rId7"/>
    <p:sldId id="264" r:id="rId8"/>
    <p:sldId id="266" r:id="rId9"/>
    <p:sldId id="267" r:id="rId10"/>
    <p:sldId id="263" r:id="rId11"/>
    <p:sldId id="269" r:id="rId12"/>
    <p:sldId id="270" r:id="rId13"/>
    <p:sldId id="271" r:id="rId14"/>
    <p:sldId id="272" r:id="rId15"/>
  </p:sldIdLst>
  <p:sldSz cx="14630400" cy="8229600"/>
  <p:notesSz cx="8229600" cy="14630400"/>
  <p:embeddedFontLst>
    <p:embeddedFont>
      <p:font typeface="Barlow Bold" panose="020B0604020202020204" charset="0"/>
      <p:bold r:id="rId17"/>
    </p:embeddedFont>
    <p:embeddedFont>
      <p:font typeface="Montserrat" panose="00000500000000000000" pitchFamily="2"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03" autoAdjust="0"/>
    <p:restoredTop sz="94610"/>
  </p:normalViewPr>
  <p:slideViewPr>
    <p:cSldViewPr snapToGrid="0" snapToObjects="1">
      <p:cViewPr>
        <p:scale>
          <a:sx n="66" d="100"/>
          <a:sy n="66" d="100"/>
        </p:scale>
        <p:origin x="38" y="1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403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5E98F1"/>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396AF1"/>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AFCBF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CCCCC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AFCBF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hyperlink" Target="https://cloud.google.com/video-intelligence/docs/features" TargetMode="External"/><Relationship Id="rId2" Type="http://schemas.openxmlformats.org/officeDocument/2006/relationships/notesSlide" Target="../notesSlides/notesSlide12.xml"/><Relationship Id="rId1" Type="http://schemas.openxmlformats.org/officeDocument/2006/relationships/slideLayout" Target="../slideLayouts/slideLayout16.xml"/><Relationship Id="rId5" Type="http://schemas.openxmlformats.org/officeDocument/2006/relationships/hyperlink" Target="https://www.scitepress.org/Papers/2020/98741/98741.pdf" TargetMode="External"/><Relationship Id="rId4" Type="http://schemas.openxmlformats.org/officeDocument/2006/relationships/hyperlink" Target="https://www.researchgate.net/publication/374420758_Machine_learning_for_autonomous_online_exam_fraud_detection_A_concept_design"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hyperlink" Target="https://cloud.google.com/video-intelligence/docs/feature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30.png"/><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2392085" y="818317"/>
            <a:ext cx="9846231" cy="1140143"/>
          </a:xfrm>
          <a:prstGeom prst="rect">
            <a:avLst/>
          </a:prstGeom>
          <a:noFill/>
          <a:ln/>
        </p:spPr>
        <p:txBody>
          <a:bodyPr wrap="square" lIns="0" tIns="0" rIns="0" bIns="0" rtlCol="0" anchor="t"/>
          <a:lstStyle/>
          <a:p>
            <a:pPr marL="0" indent="0" algn="ctr">
              <a:lnSpc>
                <a:spcPts val="4450"/>
              </a:lnSpc>
              <a:buNone/>
            </a:pPr>
            <a:r>
              <a:rPr lang="en-US" sz="3550" b="1" dirty="0">
                <a:solidFill>
                  <a:srgbClr val="000000"/>
                </a:solidFill>
                <a:latin typeface="Barlow Bold" pitchFamily="34" charset="0"/>
                <a:ea typeface="Barlow Bold" pitchFamily="34" charset="-122"/>
                <a:cs typeface="Barlow Bold" pitchFamily="34" charset="-120"/>
              </a:rPr>
              <a:t>Indian Institute of Information Technology , Surat
MINI PROJECT PRESENTATION</a:t>
            </a:r>
            <a:endParaRPr lang="en-US" sz="3550" dirty="0"/>
          </a:p>
        </p:txBody>
      </p:sp>
      <p:sp>
        <p:nvSpPr>
          <p:cNvPr id="3" name="Text 1"/>
          <p:cNvSpPr/>
          <p:nvPr/>
        </p:nvSpPr>
        <p:spPr>
          <a:xfrm>
            <a:off x="758309" y="2397085"/>
            <a:ext cx="4928235" cy="346710"/>
          </a:xfrm>
          <a:prstGeom prst="rect">
            <a:avLst/>
          </a:prstGeom>
          <a:noFill/>
          <a:ln/>
        </p:spPr>
        <p:txBody>
          <a:bodyPr wrap="none" lIns="0" tIns="0" rIns="0" bIns="0" rtlCol="0" anchor="t"/>
          <a:lstStyle/>
          <a:p>
            <a:pPr marL="0" indent="0">
              <a:lnSpc>
                <a:spcPts val="2700"/>
              </a:lnSpc>
              <a:buNone/>
            </a:pPr>
            <a:r>
              <a:rPr lang="en-US" sz="1700" b="1" dirty="0">
                <a:solidFill>
                  <a:srgbClr val="272525"/>
                </a:solidFill>
                <a:latin typeface="Montserrat" pitchFamily="34" charset="0"/>
                <a:ea typeface="Montserrat" pitchFamily="34" charset="-122"/>
                <a:cs typeface="Montserrat" pitchFamily="34" charset="-120"/>
              </a:rPr>
              <a:t>   </a:t>
            </a:r>
            <a:endParaRPr lang="en-US" sz="1700" dirty="0"/>
          </a:p>
        </p:txBody>
      </p:sp>
      <p:sp>
        <p:nvSpPr>
          <p:cNvPr id="4" name="Text 2"/>
          <p:cNvSpPr/>
          <p:nvPr/>
        </p:nvSpPr>
        <p:spPr>
          <a:xfrm>
            <a:off x="758309" y="2938701"/>
            <a:ext cx="4928235"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5" name="Text 3"/>
          <p:cNvSpPr/>
          <p:nvPr/>
        </p:nvSpPr>
        <p:spPr>
          <a:xfrm>
            <a:off x="758309" y="3480316"/>
            <a:ext cx="4928235"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6" name="Text 4"/>
          <p:cNvSpPr/>
          <p:nvPr/>
        </p:nvSpPr>
        <p:spPr>
          <a:xfrm>
            <a:off x="758309" y="4021931"/>
            <a:ext cx="4928235"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7" name="Text 5"/>
          <p:cNvSpPr/>
          <p:nvPr/>
        </p:nvSpPr>
        <p:spPr>
          <a:xfrm>
            <a:off x="758309" y="4563547"/>
            <a:ext cx="4928235"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8" name="Text 6"/>
          <p:cNvSpPr/>
          <p:nvPr/>
        </p:nvSpPr>
        <p:spPr>
          <a:xfrm>
            <a:off x="304800" y="5105162"/>
            <a:ext cx="6535323" cy="1846622"/>
          </a:xfrm>
          <a:prstGeom prst="rect">
            <a:avLst/>
          </a:prstGeom>
          <a:noFill/>
          <a:ln/>
        </p:spPr>
        <p:txBody>
          <a:bodyPr wrap="square" lIns="0" tIns="0" rIns="0" bIns="0" rtlCol="0" anchor="t"/>
          <a:lstStyle/>
          <a:p>
            <a:pPr marL="0" indent="0" algn="ctr">
              <a:lnSpc>
                <a:spcPts val="2700"/>
              </a:lnSpc>
              <a:buNone/>
            </a:pPr>
            <a:r>
              <a:rPr lang="en-US" sz="1700" b="1" dirty="0">
                <a:solidFill>
                  <a:srgbClr val="272525"/>
                </a:solidFill>
                <a:latin typeface="Montserrat" pitchFamily="34" charset="0"/>
                <a:ea typeface="Montserrat" pitchFamily="34" charset="-122"/>
                <a:cs typeface="Montserrat" pitchFamily="34" charset="-120"/>
              </a:rPr>
              <a:t>Presenters:                                                                                                        </a:t>
            </a:r>
            <a:r>
              <a:rPr lang="en-US" sz="1700" dirty="0">
                <a:solidFill>
                  <a:srgbClr val="272525"/>
                </a:solidFill>
                <a:latin typeface="Montserrat" pitchFamily="34" charset="0"/>
                <a:ea typeface="Montserrat" pitchFamily="34" charset="-122"/>
                <a:cs typeface="Montserrat" pitchFamily="34" charset="-120"/>
              </a:rPr>
              <a:t>
                        Devika Verma (UI22EC19)</a:t>
            </a:r>
          </a:p>
          <a:p>
            <a:pPr marL="0" indent="0" algn="ctr">
              <a:lnSpc>
                <a:spcPts val="2700"/>
              </a:lnSpc>
              <a:buNone/>
            </a:pPr>
            <a:r>
              <a:rPr lang="en-US" sz="1700" dirty="0">
                <a:solidFill>
                  <a:srgbClr val="272525"/>
                </a:solidFill>
                <a:latin typeface="Montserrat" pitchFamily="34" charset="0"/>
                <a:ea typeface="Montserrat" pitchFamily="34" charset="-122"/>
                <a:cs typeface="Montserrat" pitchFamily="34" charset="-120"/>
              </a:rPr>
              <a:t>                         Aman Parmar (UI22EC07)   </a:t>
            </a:r>
            <a:endParaRPr lang="en-US" sz="1700" dirty="0"/>
          </a:p>
        </p:txBody>
      </p:sp>
      <p:sp>
        <p:nvSpPr>
          <p:cNvPr id="9" name="Text 7"/>
          <p:cNvSpPr/>
          <p:nvPr/>
        </p:nvSpPr>
        <p:spPr>
          <a:xfrm>
            <a:off x="1688123" y="5798582"/>
            <a:ext cx="3998421" cy="541615"/>
          </a:xfrm>
          <a:prstGeom prst="rect">
            <a:avLst/>
          </a:prstGeom>
          <a:noFill/>
          <a:ln/>
        </p:spPr>
        <p:txBody>
          <a:bodyPr wrap="none" lIns="0" tIns="0" rIns="0" bIns="0" rtlCol="0" anchor="t"/>
          <a:lstStyle/>
          <a:p>
            <a:pPr marL="0" indent="0" algn="ctr">
              <a:lnSpc>
                <a:spcPts val="2700"/>
              </a:lnSpc>
              <a:buNone/>
            </a:pPr>
            <a:r>
              <a:rPr lang="en-US" sz="1700" dirty="0">
                <a:solidFill>
                  <a:srgbClr val="272525"/>
                </a:solidFill>
                <a:latin typeface="Montserrat" pitchFamily="34" charset="0"/>
                <a:ea typeface="Montserrat" pitchFamily="34" charset="-122"/>
                <a:cs typeface="Montserrat" pitchFamily="34" charset="-120"/>
              </a:rPr>
              <a:t>      </a:t>
            </a:r>
            <a:endParaRPr lang="en-US" sz="1700" dirty="0"/>
          </a:p>
        </p:txBody>
      </p:sp>
      <p:pic>
        <p:nvPicPr>
          <p:cNvPr id="10" name="Image 0" descr="preencoded.png"/>
          <p:cNvPicPr>
            <a:picLocks noChangeAspect="1"/>
          </p:cNvPicPr>
          <p:nvPr/>
        </p:nvPicPr>
        <p:blipFill>
          <a:blip r:embed="rId3"/>
          <a:stretch>
            <a:fillRect/>
          </a:stretch>
        </p:blipFill>
        <p:spPr>
          <a:xfrm>
            <a:off x="6270188" y="2445901"/>
            <a:ext cx="1634371" cy="2139196"/>
          </a:xfrm>
          <a:prstGeom prst="rect">
            <a:avLst/>
          </a:prstGeom>
        </p:spPr>
      </p:pic>
      <p:sp>
        <p:nvSpPr>
          <p:cNvPr id="11" name="Text 8"/>
          <p:cNvSpPr/>
          <p:nvPr/>
        </p:nvSpPr>
        <p:spPr>
          <a:xfrm>
            <a:off x="8488204" y="2397085"/>
            <a:ext cx="5398889"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12" name="Text 9"/>
          <p:cNvSpPr/>
          <p:nvPr/>
        </p:nvSpPr>
        <p:spPr>
          <a:xfrm>
            <a:off x="8488204" y="2938701"/>
            <a:ext cx="5398889"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13" name="Text 10"/>
          <p:cNvSpPr/>
          <p:nvPr/>
        </p:nvSpPr>
        <p:spPr>
          <a:xfrm>
            <a:off x="8488204" y="3480316"/>
            <a:ext cx="5398889"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14" name="Text 11"/>
          <p:cNvSpPr/>
          <p:nvPr/>
        </p:nvSpPr>
        <p:spPr>
          <a:xfrm>
            <a:off x="8488204" y="4021931"/>
            <a:ext cx="5398889"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15" name="Text 12"/>
          <p:cNvSpPr/>
          <p:nvPr/>
        </p:nvSpPr>
        <p:spPr>
          <a:xfrm>
            <a:off x="8488204" y="4563547"/>
            <a:ext cx="5398889"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16" name="Text 13"/>
          <p:cNvSpPr/>
          <p:nvPr/>
        </p:nvSpPr>
        <p:spPr>
          <a:xfrm>
            <a:off x="8488204" y="5105162"/>
            <a:ext cx="5398889" cy="1408150"/>
          </a:xfrm>
          <a:prstGeom prst="rect">
            <a:avLst/>
          </a:prstGeom>
          <a:noFill/>
          <a:ln/>
        </p:spPr>
        <p:txBody>
          <a:bodyPr wrap="none" lIns="0" tIns="0" rIns="0" bIns="0" rtlCol="0" anchor="t"/>
          <a:lstStyle/>
          <a:p>
            <a:pPr marL="0" indent="0">
              <a:lnSpc>
                <a:spcPts val="2700"/>
              </a:lnSpc>
              <a:buNone/>
            </a:pPr>
            <a:r>
              <a:rPr lang="en-US" sz="1700" b="1" dirty="0">
                <a:solidFill>
                  <a:srgbClr val="272525"/>
                </a:solidFill>
                <a:latin typeface="Montserrat" pitchFamily="34" charset="0"/>
                <a:ea typeface="Montserrat" pitchFamily="34" charset="-122"/>
                <a:cs typeface="Montserrat" pitchFamily="34" charset="-120"/>
              </a:rPr>
              <a:t>Supervised by:</a:t>
            </a:r>
          </a:p>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Dr. Sudeep Sharma</a:t>
            </a:r>
          </a:p>
          <a:p>
            <a:pPr>
              <a:lnSpc>
                <a:spcPts val="2700"/>
              </a:lnSpc>
            </a:pPr>
            <a:r>
              <a:rPr lang="en-US" sz="1700" i="1" dirty="0">
                <a:solidFill>
                  <a:srgbClr val="272525"/>
                </a:solidFill>
                <a:latin typeface="Montserrat" pitchFamily="34" charset="0"/>
                <a:ea typeface="Montserrat" pitchFamily="34" charset="-122"/>
                <a:cs typeface="Montserrat" pitchFamily="34" charset="-120"/>
              </a:rPr>
              <a:t>Assistant Professor, IIIT Surat</a:t>
            </a:r>
            <a:r>
              <a:rPr lang="en-US" sz="1700" dirty="0">
                <a:solidFill>
                  <a:srgbClr val="272525"/>
                </a:solidFill>
                <a:latin typeface="Montserrat" pitchFamily="34" charset="0"/>
                <a:ea typeface="Montserrat" pitchFamily="34" charset="-122"/>
                <a:cs typeface="Montserrat" pitchFamily="34" charset="-120"/>
              </a:rPr>
              <a:t>  </a:t>
            </a:r>
            <a:endParaRPr lang="en-US" sz="1700" dirty="0"/>
          </a:p>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  </a:t>
            </a:r>
            <a:endParaRPr lang="en-US" sz="1700" dirty="0"/>
          </a:p>
          <a:p>
            <a:pPr marL="0" indent="0">
              <a:lnSpc>
                <a:spcPts val="2700"/>
              </a:lnSpc>
              <a:buNone/>
            </a:pPr>
            <a:endParaRPr lang="en-US" sz="1700" dirty="0"/>
          </a:p>
        </p:txBody>
      </p:sp>
      <p:sp>
        <p:nvSpPr>
          <p:cNvPr id="17" name="Text 14"/>
          <p:cNvSpPr/>
          <p:nvPr/>
        </p:nvSpPr>
        <p:spPr>
          <a:xfrm>
            <a:off x="8488900" y="5451872"/>
            <a:ext cx="3750112" cy="1061440"/>
          </a:xfrm>
          <a:prstGeom prst="rect">
            <a:avLst/>
          </a:prstGeom>
          <a:noFill/>
          <a:ln/>
        </p:spPr>
        <p:txBody>
          <a:bodyPr wrap="none" lIns="0" tIns="0" rIns="0" bIns="0" rtlCol="0" anchor="t"/>
          <a:lstStyle/>
          <a:p>
            <a:pPr marL="0" indent="0">
              <a:lnSpc>
                <a:spcPts val="2700"/>
              </a:lnSpc>
              <a:buNone/>
            </a:pPr>
            <a:endParaRPr lang="en-US" sz="1700" dirty="0"/>
          </a:p>
        </p:txBody>
      </p:sp>
      <p:sp>
        <p:nvSpPr>
          <p:cNvPr id="18" name="Text 15"/>
          <p:cNvSpPr/>
          <p:nvPr/>
        </p:nvSpPr>
        <p:spPr>
          <a:xfrm>
            <a:off x="6494586" y="5798582"/>
            <a:ext cx="7392508" cy="736520"/>
          </a:xfrm>
          <a:prstGeom prst="rect">
            <a:avLst/>
          </a:prstGeom>
          <a:noFill/>
          <a:ln/>
        </p:spPr>
        <p:txBody>
          <a:bodyPr wrap="none" lIns="0" tIns="0" rIns="0" bIns="0" rtlCol="0" anchor="t"/>
          <a:lstStyle/>
          <a:p>
            <a:pPr marL="0" indent="0" algn="ctr">
              <a:lnSpc>
                <a:spcPts val="2700"/>
              </a:lnSpc>
              <a:buNone/>
            </a:pPr>
            <a:endParaRPr lang="en-US" sz="1700" dirty="0"/>
          </a:p>
        </p:txBody>
      </p:sp>
      <p:sp>
        <p:nvSpPr>
          <p:cNvPr id="19" name="Text 16"/>
          <p:cNvSpPr/>
          <p:nvPr/>
        </p:nvSpPr>
        <p:spPr>
          <a:xfrm>
            <a:off x="758309" y="7054929"/>
            <a:ext cx="2850713" cy="356235"/>
          </a:xfrm>
          <a:prstGeom prst="rect">
            <a:avLst/>
          </a:prstGeom>
          <a:noFill/>
          <a:ln/>
        </p:spPr>
        <p:txBody>
          <a:bodyPr wrap="none" lIns="0" tIns="0" rIns="0" bIns="0" rtlCol="0" anchor="t"/>
          <a:lstStyle/>
          <a:p>
            <a:pPr marL="0" indent="0">
              <a:lnSpc>
                <a:spcPts val="2800"/>
              </a:lnSpc>
              <a:buNone/>
            </a:pP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53653" y="661035"/>
            <a:ext cx="4914781" cy="614363"/>
          </a:xfrm>
          <a:prstGeom prst="rect">
            <a:avLst/>
          </a:prstGeom>
          <a:noFill/>
          <a:ln/>
        </p:spPr>
        <p:txBody>
          <a:bodyPr wrap="none" lIns="0" tIns="0" rIns="0" bIns="0" rtlCol="0" anchor="t"/>
          <a:lstStyle/>
          <a:p>
            <a:pPr marL="0" indent="0">
              <a:lnSpc>
                <a:spcPts val="4800"/>
              </a:lnSpc>
              <a:buNone/>
            </a:pPr>
            <a:r>
              <a:rPr lang="en-US" sz="3850" b="1" dirty="0">
                <a:solidFill>
                  <a:srgbClr val="000000"/>
                </a:solidFill>
                <a:latin typeface="Barlow Bold" pitchFamily="34" charset="0"/>
                <a:ea typeface="Barlow Bold" pitchFamily="34" charset="-122"/>
                <a:cs typeface="Barlow Bold" pitchFamily="34" charset="-120"/>
              </a:rPr>
              <a:t>Future Integrations </a:t>
            </a:r>
            <a:endParaRPr lang="en-US" sz="3850" dirty="0"/>
          </a:p>
        </p:txBody>
      </p:sp>
      <p:sp>
        <p:nvSpPr>
          <p:cNvPr id="3" name="Text 1"/>
          <p:cNvSpPr/>
          <p:nvPr/>
        </p:nvSpPr>
        <p:spPr>
          <a:xfrm>
            <a:off x="653653" y="1496378"/>
            <a:ext cx="3550563" cy="614363"/>
          </a:xfrm>
          <a:prstGeom prst="rect">
            <a:avLst/>
          </a:prstGeom>
          <a:noFill/>
          <a:ln/>
        </p:spPr>
        <p:txBody>
          <a:bodyPr wrap="none" lIns="0" tIns="0" rIns="0" bIns="0" rtlCol="0" anchor="t"/>
          <a:lstStyle/>
          <a:p>
            <a:pPr marL="0" indent="0">
              <a:lnSpc>
                <a:spcPts val="2900"/>
              </a:lnSpc>
              <a:buNone/>
            </a:pPr>
            <a:endParaRPr lang="en-US" sz="3200" dirty="0"/>
          </a:p>
        </p:txBody>
      </p:sp>
      <p:sp>
        <p:nvSpPr>
          <p:cNvPr id="4" name="Text 2"/>
          <p:cNvSpPr/>
          <p:nvPr/>
        </p:nvSpPr>
        <p:spPr>
          <a:xfrm>
            <a:off x="653654" y="1496378"/>
            <a:ext cx="6661546" cy="614363"/>
          </a:xfrm>
          <a:prstGeom prst="rect">
            <a:avLst/>
          </a:prstGeom>
          <a:noFill/>
          <a:ln/>
        </p:spPr>
        <p:txBody>
          <a:bodyPr wrap="none" lIns="0" tIns="0" rIns="0" bIns="0" rtlCol="0" anchor="t"/>
          <a:lstStyle/>
          <a:p>
            <a:pPr marL="0" indent="0">
              <a:lnSpc>
                <a:spcPts val="2350"/>
              </a:lnSpc>
              <a:buNone/>
            </a:pPr>
            <a:r>
              <a:rPr lang="en-US" sz="2000" b="1" dirty="0">
                <a:solidFill>
                  <a:srgbClr val="396AF1"/>
                </a:solidFill>
                <a:latin typeface="Montserrat" pitchFamily="34" charset="0"/>
                <a:ea typeface="Montserrat" pitchFamily="34" charset="-122"/>
                <a:cs typeface="Montserrat" pitchFamily="34" charset="-120"/>
              </a:rPr>
              <a:t>1: Registering Biometric Information </a:t>
            </a:r>
          </a:p>
          <a:p>
            <a:pPr marL="0" indent="0">
              <a:lnSpc>
                <a:spcPts val="2350"/>
              </a:lnSpc>
              <a:buNone/>
            </a:pPr>
            <a:r>
              <a:rPr lang="en-US" sz="2000" b="1" dirty="0">
                <a:solidFill>
                  <a:srgbClr val="396AF1"/>
                </a:solidFill>
                <a:latin typeface="Montserrat" pitchFamily="34" charset="0"/>
                <a:ea typeface="Montserrat" pitchFamily="34" charset="-122"/>
                <a:cs typeface="Montserrat" pitchFamily="34" charset="-120"/>
              </a:rPr>
              <a:t>   using CNNs</a:t>
            </a:r>
          </a:p>
          <a:p>
            <a:pPr marL="0" indent="0">
              <a:lnSpc>
                <a:spcPts val="2350"/>
              </a:lnSpc>
              <a:buNone/>
            </a:pPr>
            <a:r>
              <a:rPr lang="en-US" sz="2000" b="1" dirty="0">
                <a:solidFill>
                  <a:srgbClr val="396AF1"/>
                </a:solidFill>
                <a:latin typeface="Montserrat" pitchFamily="34" charset="0"/>
                <a:ea typeface="Montserrat" pitchFamily="34" charset="-122"/>
                <a:cs typeface="Montserrat" pitchFamily="34" charset="-120"/>
              </a:rPr>
              <a:t>   </a:t>
            </a:r>
            <a:endParaRPr lang="en-US" sz="2000" dirty="0"/>
          </a:p>
        </p:txBody>
      </p:sp>
      <p:sp>
        <p:nvSpPr>
          <p:cNvPr id="7" name="Text 5"/>
          <p:cNvSpPr/>
          <p:nvPr/>
        </p:nvSpPr>
        <p:spPr>
          <a:xfrm>
            <a:off x="653653" y="4467224"/>
            <a:ext cx="7260431" cy="367604"/>
          </a:xfrm>
          <a:prstGeom prst="rect">
            <a:avLst/>
          </a:prstGeom>
          <a:noFill/>
          <a:ln/>
        </p:spPr>
        <p:txBody>
          <a:bodyPr wrap="none" lIns="0" tIns="0" rIns="0" bIns="0" rtlCol="0" anchor="t"/>
          <a:lstStyle/>
          <a:p>
            <a:pPr marL="0" indent="0">
              <a:lnSpc>
                <a:spcPts val="2350"/>
              </a:lnSpc>
              <a:buNone/>
            </a:pPr>
            <a:r>
              <a:rPr lang="en-US" sz="2000" b="1" dirty="0">
                <a:solidFill>
                  <a:srgbClr val="396AF1"/>
                </a:solidFill>
                <a:latin typeface="Montserrat" pitchFamily="34" charset="0"/>
                <a:ea typeface="Montserrat" pitchFamily="34" charset="-122"/>
                <a:cs typeface="Montserrat" pitchFamily="34" charset="-120"/>
              </a:rPr>
              <a:t>2: Object Tracking </a:t>
            </a:r>
            <a:endParaRPr lang="en-US" sz="2000" dirty="0"/>
          </a:p>
        </p:txBody>
      </p:sp>
      <p:sp>
        <p:nvSpPr>
          <p:cNvPr id="8" name="Text 6"/>
          <p:cNvSpPr/>
          <p:nvPr/>
        </p:nvSpPr>
        <p:spPr>
          <a:xfrm>
            <a:off x="938775" y="3950494"/>
            <a:ext cx="6975309" cy="1409700"/>
          </a:xfrm>
          <a:prstGeom prst="rect">
            <a:avLst/>
          </a:prstGeom>
          <a:noFill/>
          <a:ln/>
        </p:spPr>
        <p:txBody>
          <a:bodyPr wrap="square" lIns="0" tIns="0" rIns="0" bIns="0" rtlCol="0" anchor="t"/>
          <a:lstStyle/>
          <a:p>
            <a:pPr marL="0" indent="0">
              <a:lnSpc>
                <a:spcPts val="2350"/>
              </a:lnSpc>
              <a:buNone/>
            </a:pPr>
            <a:endParaRPr lang="en-US" sz="2000" dirty="0"/>
          </a:p>
        </p:txBody>
      </p:sp>
      <p:sp>
        <p:nvSpPr>
          <p:cNvPr id="9" name="Text 7"/>
          <p:cNvSpPr/>
          <p:nvPr/>
        </p:nvSpPr>
        <p:spPr>
          <a:xfrm>
            <a:off x="7826880" y="1437144"/>
            <a:ext cx="7260431" cy="1041201"/>
          </a:xfrm>
          <a:prstGeom prst="rect">
            <a:avLst/>
          </a:prstGeom>
          <a:noFill/>
          <a:ln/>
        </p:spPr>
        <p:txBody>
          <a:bodyPr wrap="none" lIns="0" tIns="0" rIns="0" bIns="0" rtlCol="0" anchor="t"/>
          <a:lstStyle/>
          <a:p>
            <a:pPr marL="0" indent="0">
              <a:lnSpc>
                <a:spcPts val="2350"/>
              </a:lnSpc>
              <a:buNone/>
            </a:pPr>
            <a:r>
              <a:rPr lang="en-US" sz="2000" b="1" dirty="0">
                <a:solidFill>
                  <a:srgbClr val="396AF1"/>
                </a:solidFill>
                <a:latin typeface="Montserrat" pitchFamily="34" charset="0"/>
                <a:ea typeface="Montserrat" pitchFamily="34" charset="-122"/>
                <a:cs typeface="Montserrat" pitchFamily="34" charset="-120"/>
              </a:rPr>
              <a:t>3: Person Detection</a:t>
            </a:r>
            <a:endParaRPr lang="en-US" sz="2000" dirty="0"/>
          </a:p>
        </p:txBody>
      </p:sp>
      <p:sp>
        <p:nvSpPr>
          <p:cNvPr id="10" name="Text 8"/>
          <p:cNvSpPr/>
          <p:nvPr/>
        </p:nvSpPr>
        <p:spPr>
          <a:xfrm>
            <a:off x="653653" y="5995035"/>
            <a:ext cx="7260431" cy="896541"/>
          </a:xfrm>
          <a:prstGeom prst="rect">
            <a:avLst/>
          </a:prstGeom>
          <a:noFill/>
          <a:ln/>
        </p:spPr>
        <p:txBody>
          <a:bodyPr wrap="square" lIns="0" tIns="0" rIns="0" bIns="0" rtlCol="0" anchor="t"/>
          <a:lstStyle/>
          <a:p>
            <a:pPr marL="0" indent="0">
              <a:lnSpc>
                <a:spcPts val="2350"/>
              </a:lnSpc>
              <a:buNone/>
            </a:pPr>
            <a:endParaRPr lang="en-US" sz="1450" dirty="0"/>
          </a:p>
        </p:txBody>
      </p:sp>
      <p:sp>
        <p:nvSpPr>
          <p:cNvPr id="12" name="Text 9"/>
          <p:cNvSpPr/>
          <p:nvPr/>
        </p:nvSpPr>
        <p:spPr>
          <a:xfrm>
            <a:off x="8377238" y="4674751"/>
            <a:ext cx="5607010" cy="298847"/>
          </a:xfrm>
          <a:prstGeom prst="rect">
            <a:avLst/>
          </a:prstGeom>
          <a:noFill/>
          <a:ln/>
        </p:spPr>
        <p:txBody>
          <a:bodyPr wrap="none" lIns="0" tIns="0" rIns="0" bIns="0" rtlCol="0" anchor="t"/>
          <a:lstStyle/>
          <a:p>
            <a:pPr marL="0" indent="0">
              <a:lnSpc>
                <a:spcPts val="2350"/>
              </a:lnSpc>
              <a:buNone/>
            </a:pPr>
            <a:endParaRPr lang="en-US" sz="1450" dirty="0"/>
          </a:p>
        </p:txBody>
      </p:sp>
      <p:sp>
        <p:nvSpPr>
          <p:cNvPr id="13" name="Text 10"/>
          <p:cNvSpPr/>
          <p:nvPr/>
        </p:nvSpPr>
        <p:spPr>
          <a:xfrm>
            <a:off x="7826880" y="7383612"/>
            <a:ext cx="13323094" cy="583881"/>
          </a:xfrm>
          <a:prstGeom prst="rect">
            <a:avLst/>
          </a:prstGeom>
          <a:noFill/>
          <a:ln/>
        </p:spPr>
        <p:txBody>
          <a:bodyPr wrap="none" lIns="0" tIns="0" rIns="0" bIns="0" rtlCol="0" anchor="t"/>
          <a:lstStyle/>
          <a:p>
            <a:pPr marL="0" indent="0">
              <a:lnSpc>
                <a:spcPts val="2350"/>
              </a:lnSpc>
              <a:buNone/>
            </a:pPr>
            <a:r>
              <a:rPr lang="en-US" sz="2000" b="1" dirty="0">
                <a:solidFill>
                  <a:srgbClr val="396AF1"/>
                </a:solidFill>
                <a:latin typeface="Montserrat" pitchFamily="34" charset="0"/>
                <a:ea typeface="Montserrat" pitchFamily="34" charset="-122"/>
                <a:cs typeface="Montserrat" pitchFamily="34" charset="-120"/>
              </a:rPr>
              <a:t>5: Explicit Content Detection</a:t>
            </a:r>
          </a:p>
          <a:p>
            <a:pPr marL="0" indent="0">
              <a:lnSpc>
                <a:spcPts val="2350"/>
              </a:lnSpc>
              <a:buNone/>
            </a:pPr>
            <a:r>
              <a:rPr lang="en-US" sz="2000" b="1" dirty="0">
                <a:solidFill>
                  <a:srgbClr val="396AF1"/>
                </a:solidFill>
                <a:latin typeface="Montserrat" pitchFamily="34" charset="0"/>
                <a:ea typeface="Montserrat" pitchFamily="34" charset="-122"/>
                <a:cs typeface="Montserrat" pitchFamily="34" charset="-120"/>
              </a:rPr>
              <a:t>   </a:t>
            </a:r>
            <a:endParaRPr lang="en-US" sz="2000" dirty="0"/>
          </a:p>
        </p:txBody>
      </p:sp>
      <p:sp>
        <p:nvSpPr>
          <p:cNvPr id="15" name="TextBox 14">
            <a:extLst>
              <a:ext uri="{FF2B5EF4-FFF2-40B4-BE49-F238E27FC236}">
                <a16:creationId xmlns:a16="http://schemas.microsoft.com/office/drawing/2014/main" id="{4F3205B8-A90C-4C9C-D91B-55F44948EC52}"/>
              </a:ext>
            </a:extLst>
          </p:cNvPr>
          <p:cNvSpPr txBox="1"/>
          <p:nvPr/>
        </p:nvSpPr>
        <p:spPr>
          <a:xfrm>
            <a:off x="7826880" y="4552083"/>
            <a:ext cx="7315200" cy="400110"/>
          </a:xfrm>
          <a:prstGeom prst="rect">
            <a:avLst/>
          </a:prstGeom>
          <a:noFill/>
        </p:spPr>
        <p:txBody>
          <a:bodyPr wrap="square">
            <a:spAutoFit/>
          </a:bodyPr>
          <a:lstStyle/>
          <a:p>
            <a:pPr marL="0" indent="0">
              <a:lnSpc>
                <a:spcPts val="2350"/>
              </a:lnSpc>
              <a:buNone/>
            </a:pPr>
            <a:r>
              <a:rPr lang="en-US" sz="2000" b="1" dirty="0">
                <a:solidFill>
                  <a:srgbClr val="396AF1"/>
                </a:solidFill>
                <a:latin typeface="Montserrat" pitchFamily="34" charset="0"/>
                <a:ea typeface="Montserrat" pitchFamily="34" charset="-122"/>
                <a:cs typeface="Montserrat" pitchFamily="34" charset="-120"/>
              </a:rPr>
              <a:t>4: Speech Recognition and Transcript</a:t>
            </a:r>
            <a:endParaRPr lang="en-US" sz="2000" dirty="0"/>
          </a:p>
        </p:txBody>
      </p:sp>
      <p:pic>
        <p:nvPicPr>
          <p:cNvPr id="17" name="Picture 16">
            <a:extLst>
              <a:ext uri="{FF2B5EF4-FFF2-40B4-BE49-F238E27FC236}">
                <a16:creationId xmlns:a16="http://schemas.microsoft.com/office/drawing/2014/main" id="{E0316886-41E9-7EFD-6BFB-8B37F17BCF87}"/>
              </a:ext>
            </a:extLst>
          </p:cNvPr>
          <p:cNvPicPr>
            <a:picLocks noChangeAspect="1"/>
          </p:cNvPicPr>
          <p:nvPr/>
        </p:nvPicPr>
        <p:blipFill>
          <a:blip r:embed="rId3"/>
          <a:stretch>
            <a:fillRect/>
          </a:stretch>
        </p:blipFill>
        <p:spPr>
          <a:xfrm>
            <a:off x="8191705" y="1886673"/>
            <a:ext cx="4592382" cy="2442561"/>
          </a:xfrm>
          <a:prstGeom prst="rect">
            <a:avLst/>
          </a:prstGeom>
        </p:spPr>
      </p:pic>
      <p:pic>
        <p:nvPicPr>
          <p:cNvPr id="21" name="Picture 20">
            <a:extLst>
              <a:ext uri="{FF2B5EF4-FFF2-40B4-BE49-F238E27FC236}">
                <a16:creationId xmlns:a16="http://schemas.microsoft.com/office/drawing/2014/main" id="{BE936B1D-D246-FFBD-BAC1-7AAC2AA4C29E}"/>
              </a:ext>
            </a:extLst>
          </p:cNvPr>
          <p:cNvPicPr>
            <a:picLocks noChangeAspect="1"/>
          </p:cNvPicPr>
          <p:nvPr/>
        </p:nvPicPr>
        <p:blipFill>
          <a:blip r:embed="rId4"/>
          <a:stretch>
            <a:fillRect/>
          </a:stretch>
        </p:blipFill>
        <p:spPr>
          <a:xfrm>
            <a:off x="938775" y="4919118"/>
            <a:ext cx="5420110" cy="2859070"/>
          </a:xfrm>
          <a:prstGeom prst="rect">
            <a:avLst/>
          </a:prstGeom>
        </p:spPr>
      </p:pic>
      <p:pic>
        <p:nvPicPr>
          <p:cNvPr id="23" name="Picture 22">
            <a:extLst>
              <a:ext uri="{FF2B5EF4-FFF2-40B4-BE49-F238E27FC236}">
                <a16:creationId xmlns:a16="http://schemas.microsoft.com/office/drawing/2014/main" id="{6B063D0E-1017-C8D6-AE89-A09596A3A7A8}"/>
              </a:ext>
            </a:extLst>
          </p:cNvPr>
          <p:cNvPicPr>
            <a:picLocks noChangeAspect="1"/>
          </p:cNvPicPr>
          <p:nvPr/>
        </p:nvPicPr>
        <p:blipFill>
          <a:blip r:embed="rId5"/>
          <a:stretch>
            <a:fillRect/>
          </a:stretch>
        </p:blipFill>
        <p:spPr>
          <a:xfrm>
            <a:off x="8191705" y="5060141"/>
            <a:ext cx="5869040" cy="1965790"/>
          </a:xfrm>
          <a:prstGeom prst="rect">
            <a:avLst/>
          </a:prstGeom>
        </p:spPr>
      </p:pic>
      <p:pic>
        <p:nvPicPr>
          <p:cNvPr id="25" name="Picture 24">
            <a:extLst>
              <a:ext uri="{FF2B5EF4-FFF2-40B4-BE49-F238E27FC236}">
                <a16:creationId xmlns:a16="http://schemas.microsoft.com/office/drawing/2014/main" id="{CA98EB7E-54B9-D323-331A-012BA6150360}"/>
              </a:ext>
            </a:extLst>
          </p:cNvPr>
          <p:cNvPicPr>
            <a:picLocks noChangeAspect="1"/>
          </p:cNvPicPr>
          <p:nvPr/>
        </p:nvPicPr>
        <p:blipFill>
          <a:blip r:embed="rId6"/>
          <a:stretch>
            <a:fillRect/>
          </a:stretch>
        </p:blipFill>
        <p:spPr>
          <a:xfrm>
            <a:off x="1063912" y="2426780"/>
            <a:ext cx="1904570" cy="1904570"/>
          </a:xfrm>
          <a:prstGeom prst="rect">
            <a:avLst/>
          </a:prstGeom>
        </p:spPr>
      </p:pic>
      <p:pic>
        <p:nvPicPr>
          <p:cNvPr id="27" name="Picture 26">
            <a:extLst>
              <a:ext uri="{FF2B5EF4-FFF2-40B4-BE49-F238E27FC236}">
                <a16:creationId xmlns:a16="http://schemas.microsoft.com/office/drawing/2014/main" id="{D8ADAC58-122F-BB7B-EDA5-4E2B0F04E58F}"/>
              </a:ext>
            </a:extLst>
          </p:cNvPr>
          <p:cNvPicPr>
            <a:picLocks noChangeAspect="1"/>
          </p:cNvPicPr>
          <p:nvPr/>
        </p:nvPicPr>
        <p:blipFill>
          <a:blip r:embed="rId7"/>
          <a:stretch>
            <a:fillRect/>
          </a:stretch>
        </p:blipFill>
        <p:spPr>
          <a:xfrm>
            <a:off x="3111043" y="2425135"/>
            <a:ext cx="1904570" cy="1867078"/>
          </a:xfrm>
          <a:prstGeom prst="rect">
            <a:avLst/>
          </a:prstGeom>
        </p:spPr>
      </p:pic>
      <p:pic>
        <p:nvPicPr>
          <p:cNvPr id="29" name="Picture 28">
            <a:extLst>
              <a:ext uri="{FF2B5EF4-FFF2-40B4-BE49-F238E27FC236}">
                <a16:creationId xmlns:a16="http://schemas.microsoft.com/office/drawing/2014/main" id="{18DF53FB-1793-D422-3C45-4E8EBE01D3DB}"/>
              </a:ext>
            </a:extLst>
          </p:cNvPr>
          <p:cNvPicPr>
            <a:picLocks noChangeAspect="1"/>
          </p:cNvPicPr>
          <p:nvPr/>
        </p:nvPicPr>
        <p:blipFill>
          <a:blip r:embed="rId8"/>
          <a:stretch>
            <a:fillRect/>
          </a:stretch>
        </p:blipFill>
        <p:spPr>
          <a:xfrm>
            <a:off x="1131047" y="2513190"/>
            <a:ext cx="1727023" cy="13199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613767" y="482203"/>
            <a:ext cx="7830860" cy="576858"/>
          </a:xfrm>
          <a:prstGeom prst="rect">
            <a:avLst/>
          </a:prstGeom>
          <a:noFill/>
          <a:ln/>
        </p:spPr>
        <p:txBody>
          <a:bodyPr wrap="none" lIns="0" tIns="0" rIns="0" bIns="0" rtlCol="0" anchor="t"/>
          <a:lstStyle/>
          <a:p>
            <a:pPr marL="0" indent="0">
              <a:lnSpc>
                <a:spcPts val="4500"/>
              </a:lnSpc>
              <a:buNone/>
            </a:pPr>
            <a:r>
              <a:rPr lang="en-US" sz="4000" b="1" dirty="0">
                <a:solidFill>
                  <a:srgbClr val="396AF1"/>
                </a:solidFill>
                <a:latin typeface="Barlow Bold" pitchFamily="34" charset="0"/>
                <a:ea typeface="Barlow Bold" pitchFamily="34" charset="-122"/>
                <a:cs typeface="Barlow Bold" pitchFamily="34" charset="-120"/>
              </a:rPr>
              <a:t>Future scope  </a:t>
            </a:r>
            <a:endParaRPr lang="en-US" sz="4000" dirty="0"/>
          </a:p>
        </p:txBody>
      </p:sp>
      <p:sp>
        <p:nvSpPr>
          <p:cNvPr id="3" name="Text 1"/>
          <p:cNvSpPr/>
          <p:nvPr/>
        </p:nvSpPr>
        <p:spPr>
          <a:xfrm>
            <a:off x="613767" y="1216820"/>
            <a:ext cx="2768918" cy="626626"/>
          </a:xfrm>
          <a:prstGeom prst="rect">
            <a:avLst/>
          </a:prstGeom>
          <a:noFill/>
          <a:ln/>
        </p:spPr>
        <p:txBody>
          <a:bodyPr wrap="none" lIns="0" tIns="0" rIns="0" bIns="0" rtlCol="0" anchor="t"/>
          <a:lstStyle/>
          <a:p>
            <a:pPr marL="0" indent="0">
              <a:lnSpc>
                <a:spcPts val="2700"/>
              </a:lnSpc>
              <a:buNone/>
            </a:pPr>
            <a:endParaRPr lang="en-US" dirty="0"/>
          </a:p>
        </p:txBody>
      </p:sp>
      <p:sp>
        <p:nvSpPr>
          <p:cNvPr id="5" name="Text 2"/>
          <p:cNvSpPr/>
          <p:nvPr/>
        </p:nvSpPr>
        <p:spPr>
          <a:xfrm>
            <a:off x="613767" y="4271750"/>
            <a:ext cx="2307431" cy="383476"/>
          </a:xfrm>
          <a:prstGeom prst="rect">
            <a:avLst/>
          </a:prstGeom>
          <a:noFill/>
          <a:ln/>
        </p:spPr>
        <p:txBody>
          <a:bodyPr wrap="none" lIns="0" tIns="0" rIns="0" bIns="0" rtlCol="0" anchor="t"/>
          <a:lstStyle/>
          <a:p>
            <a:pPr marL="0" indent="0">
              <a:lnSpc>
                <a:spcPts val="2250"/>
              </a:lnSpc>
              <a:buNone/>
            </a:pPr>
            <a:endParaRPr lang="en-US" dirty="0"/>
          </a:p>
        </p:txBody>
      </p:sp>
      <p:sp>
        <p:nvSpPr>
          <p:cNvPr id="6" name="Text 3"/>
          <p:cNvSpPr/>
          <p:nvPr/>
        </p:nvSpPr>
        <p:spPr>
          <a:xfrm>
            <a:off x="613767" y="4557832"/>
            <a:ext cx="6625828" cy="280511"/>
          </a:xfrm>
          <a:prstGeom prst="rect">
            <a:avLst/>
          </a:prstGeom>
          <a:noFill/>
          <a:ln/>
        </p:spPr>
        <p:txBody>
          <a:bodyPr wrap="none" lIns="0" tIns="0" rIns="0" bIns="0" rtlCol="0" anchor="t"/>
          <a:lstStyle/>
          <a:p>
            <a:pPr marL="342900" indent="-342900">
              <a:lnSpc>
                <a:spcPts val="2200"/>
              </a:lnSpc>
              <a:buSzPct val="100000"/>
              <a:buChar char="•"/>
            </a:pPr>
            <a:endParaRPr lang="en-US" dirty="0"/>
          </a:p>
        </p:txBody>
      </p:sp>
      <p:sp>
        <p:nvSpPr>
          <p:cNvPr id="7" name="Text 4"/>
          <p:cNvSpPr/>
          <p:nvPr/>
        </p:nvSpPr>
        <p:spPr>
          <a:xfrm>
            <a:off x="613767" y="4899660"/>
            <a:ext cx="6625828" cy="280511"/>
          </a:xfrm>
          <a:prstGeom prst="rect">
            <a:avLst/>
          </a:prstGeom>
          <a:noFill/>
          <a:ln/>
        </p:spPr>
        <p:txBody>
          <a:bodyPr wrap="none" lIns="0" tIns="0" rIns="0" bIns="0" rtlCol="0" anchor="t"/>
          <a:lstStyle/>
          <a:p>
            <a:pPr marL="342900" indent="-342900">
              <a:lnSpc>
                <a:spcPts val="2200"/>
              </a:lnSpc>
              <a:buSzPct val="100000"/>
              <a:buChar char="•"/>
            </a:pPr>
            <a:endParaRPr lang="en-US" dirty="0"/>
          </a:p>
        </p:txBody>
      </p:sp>
      <p:sp>
        <p:nvSpPr>
          <p:cNvPr id="8" name="Text 5"/>
          <p:cNvSpPr/>
          <p:nvPr/>
        </p:nvSpPr>
        <p:spPr>
          <a:xfrm>
            <a:off x="613767" y="5241488"/>
            <a:ext cx="6625828" cy="280511"/>
          </a:xfrm>
          <a:prstGeom prst="rect">
            <a:avLst/>
          </a:prstGeom>
          <a:noFill/>
          <a:ln/>
        </p:spPr>
        <p:txBody>
          <a:bodyPr wrap="none" lIns="0" tIns="0" rIns="0" bIns="0" rtlCol="0" anchor="t"/>
          <a:lstStyle/>
          <a:p>
            <a:pPr marL="342900" indent="-342900">
              <a:lnSpc>
                <a:spcPts val="2200"/>
              </a:lnSpc>
              <a:buSzPct val="100000"/>
              <a:buChar char="•"/>
            </a:pPr>
            <a:endParaRPr lang="en-US" dirty="0"/>
          </a:p>
        </p:txBody>
      </p:sp>
      <p:sp>
        <p:nvSpPr>
          <p:cNvPr id="9" name="Text 6"/>
          <p:cNvSpPr/>
          <p:nvPr/>
        </p:nvSpPr>
        <p:spPr>
          <a:xfrm>
            <a:off x="613767" y="5791200"/>
            <a:ext cx="6625828" cy="396954"/>
          </a:xfrm>
          <a:prstGeom prst="rect">
            <a:avLst/>
          </a:prstGeom>
          <a:noFill/>
          <a:ln/>
        </p:spPr>
        <p:txBody>
          <a:bodyPr wrap="none" lIns="0" tIns="0" rIns="0" bIns="0" rtlCol="0" anchor="t"/>
          <a:lstStyle/>
          <a:p>
            <a:pPr marL="0" indent="0">
              <a:lnSpc>
                <a:spcPts val="2750"/>
              </a:lnSpc>
              <a:buNone/>
            </a:pPr>
            <a:r>
              <a:rPr lang="en-US" b="1" dirty="0">
                <a:solidFill>
                  <a:srgbClr val="910D0D"/>
                </a:solidFill>
                <a:latin typeface="Montserrat" pitchFamily="34" charset="0"/>
                <a:ea typeface="Montserrat" pitchFamily="34" charset="-122"/>
                <a:cs typeface="Montserrat" pitchFamily="34" charset="-120"/>
              </a:rPr>
              <a:t>Privacy Concerns:</a:t>
            </a:r>
            <a:endParaRPr lang="en-US" dirty="0"/>
          </a:p>
        </p:txBody>
      </p:sp>
      <p:sp>
        <p:nvSpPr>
          <p:cNvPr id="10" name="Text 7"/>
          <p:cNvSpPr/>
          <p:nvPr/>
        </p:nvSpPr>
        <p:spPr>
          <a:xfrm>
            <a:off x="613767" y="6188154"/>
            <a:ext cx="6625828" cy="280511"/>
          </a:xfrm>
          <a:prstGeom prst="rect">
            <a:avLst/>
          </a:prstGeom>
          <a:noFill/>
          <a:ln/>
        </p:spPr>
        <p:txBody>
          <a:bodyPr wrap="none" lIns="0" tIns="0" rIns="0" bIns="0" rtlCol="0" anchor="t"/>
          <a:lstStyle/>
          <a:p>
            <a:pPr marL="342900" indent="-342900">
              <a:lnSpc>
                <a:spcPts val="2200"/>
              </a:lnSpc>
              <a:buSzPct val="100000"/>
              <a:buChar char="•"/>
            </a:pPr>
            <a:r>
              <a:rPr lang="en-US" dirty="0">
                <a:solidFill>
                  <a:srgbClr val="272525"/>
                </a:solidFill>
                <a:latin typeface="Montserrat" pitchFamily="34" charset="0"/>
                <a:ea typeface="Montserrat" pitchFamily="34" charset="-122"/>
                <a:cs typeface="Montserrat" pitchFamily="34" charset="-120"/>
              </a:rPr>
              <a:t>Continuous monitoring raises ethical questions.</a:t>
            </a:r>
            <a:endParaRPr lang="en-US" dirty="0"/>
          </a:p>
        </p:txBody>
      </p:sp>
      <p:sp>
        <p:nvSpPr>
          <p:cNvPr id="11" name="Text 8"/>
          <p:cNvSpPr/>
          <p:nvPr/>
        </p:nvSpPr>
        <p:spPr>
          <a:xfrm>
            <a:off x="613767" y="6529983"/>
            <a:ext cx="6625828" cy="280511"/>
          </a:xfrm>
          <a:prstGeom prst="rect">
            <a:avLst/>
          </a:prstGeom>
          <a:noFill/>
          <a:ln/>
        </p:spPr>
        <p:txBody>
          <a:bodyPr wrap="none" lIns="0" tIns="0" rIns="0" bIns="0" rtlCol="0" anchor="t"/>
          <a:lstStyle/>
          <a:p>
            <a:pPr marL="342900" indent="-342900">
              <a:lnSpc>
                <a:spcPts val="2200"/>
              </a:lnSpc>
              <a:buSzPct val="100000"/>
              <a:buChar char="•"/>
            </a:pPr>
            <a:r>
              <a:rPr lang="en-US" dirty="0">
                <a:solidFill>
                  <a:srgbClr val="272525"/>
                </a:solidFill>
                <a:latin typeface="Montserrat" pitchFamily="34" charset="0"/>
                <a:ea typeface="Montserrat" pitchFamily="34" charset="-122"/>
                <a:cs typeface="Montserrat" pitchFamily="34" charset="-120"/>
              </a:rPr>
              <a:t>Data storage and usage policies need to be very clear.</a:t>
            </a:r>
            <a:endParaRPr lang="en-US" dirty="0"/>
          </a:p>
        </p:txBody>
      </p:sp>
      <p:sp>
        <p:nvSpPr>
          <p:cNvPr id="12" name="Text 9"/>
          <p:cNvSpPr/>
          <p:nvPr/>
        </p:nvSpPr>
        <p:spPr>
          <a:xfrm>
            <a:off x="613767" y="6871811"/>
            <a:ext cx="6625828" cy="280511"/>
          </a:xfrm>
          <a:prstGeom prst="rect">
            <a:avLst/>
          </a:prstGeom>
          <a:noFill/>
          <a:ln/>
        </p:spPr>
        <p:txBody>
          <a:bodyPr wrap="none" lIns="0" tIns="0" rIns="0" bIns="0" rtlCol="0" anchor="t"/>
          <a:lstStyle/>
          <a:p>
            <a:pPr marL="342900" indent="-342900">
              <a:lnSpc>
                <a:spcPts val="2200"/>
              </a:lnSpc>
              <a:buSzPct val="100000"/>
              <a:buChar char="•"/>
            </a:pPr>
            <a:r>
              <a:rPr lang="en-US" dirty="0">
                <a:solidFill>
                  <a:srgbClr val="272525"/>
                </a:solidFill>
                <a:latin typeface="Montserrat" pitchFamily="34" charset="0"/>
                <a:ea typeface="Montserrat" pitchFamily="34" charset="-122"/>
                <a:cs typeface="Montserrat" pitchFamily="34" charset="-120"/>
              </a:rPr>
              <a:t>Risk of data breaches.</a:t>
            </a:r>
            <a:endParaRPr lang="en-US" dirty="0"/>
          </a:p>
        </p:txBody>
      </p:sp>
      <p:sp>
        <p:nvSpPr>
          <p:cNvPr id="13" name="Text 10"/>
          <p:cNvSpPr/>
          <p:nvPr/>
        </p:nvSpPr>
        <p:spPr>
          <a:xfrm>
            <a:off x="613767" y="7310080"/>
            <a:ext cx="6625828" cy="280511"/>
          </a:xfrm>
          <a:prstGeom prst="rect">
            <a:avLst/>
          </a:prstGeom>
          <a:noFill/>
          <a:ln/>
        </p:spPr>
        <p:txBody>
          <a:bodyPr wrap="none" lIns="0" tIns="0" rIns="0" bIns="0" rtlCol="0" anchor="t"/>
          <a:lstStyle/>
          <a:p>
            <a:pPr marL="0" indent="0">
              <a:lnSpc>
                <a:spcPts val="2200"/>
              </a:lnSpc>
              <a:buNone/>
            </a:pPr>
            <a:endParaRPr lang="en-US" dirty="0"/>
          </a:p>
        </p:txBody>
      </p:sp>
      <p:sp>
        <p:nvSpPr>
          <p:cNvPr id="14" name="Text 11"/>
          <p:cNvSpPr/>
          <p:nvPr/>
        </p:nvSpPr>
        <p:spPr>
          <a:xfrm>
            <a:off x="7674888" y="1266588"/>
            <a:ext cx="2768918" cy="576858"/>
          </a:xfrm>
          <a:prstGeom prst="rect">
            <a:avLst/>
          </a:prstGeom>
          <a:noFill/>
          <a:ln/>
        </p:spPr>
        <p:txBody>
          <a:bodyPr wrap="none" lIns="0" tIns="0" rIns="0" bIns="0" rtlCol="0" anchor="t"/>
          <a:lstStyle/>
          <a:p>
            <a:pPr marL="0" indent="0">
              <a:lnSpc>
                <a:spcPts val="2700"/>
              </a:lnSpc>
              <a:buNone/>
            </a:pPr>
            <a:endParaRPr lang="en-US" dirty="0"/>
          </a:p>
        </p:txBody>
      </p:sp>
      <p:sp>
        <p:nvSpPr>
          <p:cNvPr id="16" name="Text 12"/>
          <p:cNvSpPr/>
          <p:nvPr/>
        </p:nvSpPr>
        <p:spPr>
          <a:xfrm>
            <a:off x="7674888" y="5831695"/>
            <a:ext cx="6440939" cy="1819869"/>
          </a:xfrm>
          <a:prstGeom prst="rect">
            <a:avLst/>
          </a:prstGeom>
          <a:noFill/>
          <a:ln/>
        </p:spPr>
        <p:txBody>
          <a:bodyPr wrap="none" lIns="0" tIns="0" rIns="0" bIns="0" rtlCol="0" anchor="t"/>
          <a:lstStyle/>
          <a:p>
            <a:pPr marL="0" indent="0">
              <a:lnSpc>
                <a:spcPts val="2250"/>
              </a:lnSpc>
              <a:buNone/>
            </a:pPr>
            <a:r>
              <a:rPr lang="en-US" b="1" dirty="0">
                <a:solidFill>
                  <a:srgbClr val="396AF1"/>
                </a:solidFill>
                <a:latin typeface="Barlow Bold" pitchFamily="34" charset="0"/>
                <a:ea typeface="Barlow Bold" pitchFamily="34" charset="-122"/>
                <a:cs typeface="Barlow Bold" pitchFamily="34" charset="-120"/>
              </a:rPr>
              <a:t>Smarter AI:</a:t>
            </a:r>
            <a:endParaRPr lang="en-US" dirty="0"/>
          </a:p>
        </p:txBody>
      </p:sp>
      <p:sp>
        <p:nvSpPr>
          <p:cNvPr id="17" name="Text 13"/>
          <p:cNvSpPr/>
          <p:nvPr/>
        </p:nvSpPr>
        <p:spPr>
          <a:xfrm>
            <a:off x="7499041" y="6228650"/>
            <a:ext cx="5912159" cy="1215256"/>
          </a:xfrm>
          <a:prstGeom prst="rect">
            <a:avLst/>
          </a:prstGeom>
          <a:noFill/>
          <a:ln/>
        </p:spPr>
        <p:txBody>
          <a:bodyPr wrap="square" lIns="0" tIns="0" rIns="0" bIns="0" rtlCol="0" anchor="t"/>
          <a:lstStyle/>
          <a:p>
            <a:pPr marL="685800" lvl="1" indent="-342900">
              <a:lnSpc>
                <a:spcPts val="2200"/>
              </a:lnSpc>
              <a:buSzPct val="100000"/>
              <a:buChar char="•"/>
            </a:pPr>
            <a:r>
              <a:rPr lang="en-US" dirty="0">
                <a:solidFill>
                  <a:srgbClr val="272525"/>
                </a:solidFill>
                <a:latin typeface="Montserrat" pitchFamily="34" charset="0"/>
                <a:ea typeface="Montserrat" pitchFamily="34" charset="-122"/>
                <a:cs typeface="Montserrat" pitchFamily="34" charset="-120"/>
              </a:rPr>
              <a:t>Use advanced machine learning for even better real-time detection.</a:t>
            </a:r>
            <a:endParaRPr lang="en-US" dirty="0"/>
          </a:p>
        </p:txBody>
      </p:sp>
      <p:sp>
        <p:nvSpPr>
          <p:cNvPr id="18" name="Text 14"/>
          <p:cNvSpPr/>
          <p:nvPr/>
        </p:nvSpPr>
        <p:spPr>
          <a:xfrm>
            <a:off x="7499042" y="6871810"/>
            <a:ext cx="6165404" cy="1153939"/>
          </a:xfrm>
          <a:prstGeom prst="rect">
            <a:avLst/>
          </a:prstGeom>
          <a:noFill/>
          <a:ln/>
        </p:spPr>
        <p:txBody>
          <a:bodyPr wrap="square" lIns="0" tIns="0" rIns="0" bIns="0" rtlCol="0" anchor="t"/>
          <a:lstStyle/>
          <a:p>
            <a:pPr marL="685800" lvl="1" indent="-342900">
              <a:lnSpc>
                <a:spcPts val="2200"/>
              </a:lnSpc>
              <a:buSzPct val="100000"/>
              <a:buChar char="•"/>
            </a:pPr>
            <a:r>
              <a:rPr lang="en-US" dirty="0">
                <a:solidFill>
                  <a:srgbClr val="272525"/>
                </a:solidFill>
                <a:latin typeface="Montserrat" pitchFamily="34" charset="0"/>
                <a:ea typeface="Montserrat" pitchFamily="34" charset="-122"/>
                <a:cs typeface="Montserrat" pitchFamily="34" charset="-120"/>
              </a:rPr>
              <a:t>Analyze typing patterns, mouse movements , eye tracking .</a:t>
            </a:r>
          </a:p>
          <a:p>
            <a:pPr marL="342900" lvl="1">
              <a:lnSpc>
                <a:spcPts val="2200"/>
              </a:lnSpc>
              <a:buSzPct val="100000"/>
            </a:pPr>
            <a:r>
              <a:rPr lang="en-US" dirty="0">
                <a:solidFill>
                  <a:srgbClr val="272525"/>
                </a:solidFill>
                <a:latin typeface="Montserrat" pitchFamily="34" charset="0"/>
                <a:ea typeface="Montserrat" pitchFamily="34" charset="-122"/>
                <a:cs typeface="Montserrat" pitchFamily="34" charset="-120"/>
              </a:rPr>
              <a:t> </a:t>
            </a:r>
          </a:p>
        </p:txBody>
      </p:sp>
      <p:sp>
        <p:nvSpPr>
          <p:cNvPr id="19" name="Text 15"/>
          <p:cNvSpPr/>
          <p:nvPr/>
        </p:nvSpPr>
        <p:spPr>
          <a:xfrm>
            <a:off x="7390808" y="5791200"/>
            <a:ext cx="2591511" cy="396954"/>
          </a:xfrm>
          <a:prstGeom prst="rect">
            <a:avLst/>
          </a:prstGeom>
          <a:noFill/>
          <a:ln/>
        </p:spPr>
        <p:txBody>
          <a:bodyPr wrap="none" lIns="0" tIns="0" rIns="0" bIns="0" rtlCol="0" anchor="t"/>
          <a:lstStyle/>
          <a:p>
            <a:pPr marL="0" indent="0">
              <a:lnSpc>
                <a:spcPts val="2250"/>
              </a:lnSpc>
              <a:buNone/>
            </a:pPr>
            <a:endParaRPr lang="en-US" dirty="0"/>
          </a:p>
        </p:txBody>
      </p:sp>
      <p:sp>
        <p:nvSpPr>
          <p:cNvPr id="22" name="Text 18"/>
          <p:cNvSpPr/>
          <p:nvPr/>
        </p:nvSpPr>
        <p:spPr>
          <a:xfrm>
            <a:off x="7674888" y="7163395"/>
            <a:ext cx="6349246" cy="280511"/>
          </a:xfrm>
          <a:prstGeom prst="rect">
            <a:avLst/>
          </a:prstGeom>
          <a:noFill/>
          <a:ln/>
        </p:spPr>
        <p:txBody>
          <a:bodyPr wrap="none" lIns="0" tIns="0" rIns="0" bIns="0" rtlCol="0" anchor="t"/>
          <a:lstStyle/>
          <a:p>
            <a:pPr marL="0" indent="0">
              <a:lnSpc>
                <a:spcPts val="2200"/>
              </a:lnSpc>
              <a:buNone/>
            </a:pPr>
            <a:endParaRPr lang="en-US" dirty="0"/>
          </a:p>
        </p:txBody>
      </p:sp>
      <p:pic>
        <p:nvPicPr>
          <p:cNvPr id="28" name="Picture 27">
            <a:extLst>
              <a:ext uri="{FF2B5EF4-FFF2-40B4-BE49-F238E27FC236}">
                <a16:creationId xmlns:a16="http://schemas.microsoft.com/office/drawing/2014/main" id="{E82B633A-91F8-7C3C-7855-C73DEA6D0C94}"/>
              </a:ext>
            </a:extLst>
          </p:cNvPr>
          <p:cNvPicPr>
            <a:picLocks noChangeAspect="1"/>
          </p:cNvPicPr>
          <p:nvPr/>
        </p:nvPicPr>
        <p:blipFill>
          <a:blip r:embed="rId3"/>
          <a:srcRect l="4900"/>
          <a:stretch/>
        </p:blipFill>
        <p:spPr>
          <a:xfrm>
            <a:off x="4644246" y="761240"/>
            <a:ext cx="4622533" cy="479141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58309" y="2324576"/>
            <a:ext cx="5701546" cy="1040130"/>
          </a:xfrm>
          <a:prstGeom prst="rect">
            <a:avLst/>
          </a:prstGeom>
          <a:noFill/>
          <a:ln/>
        </p:spPr>
        <p:txBody>
          <a:bodyPr wrap="none" lIns="0" tIns="0" rIns="0" bIns="0" rtlCol="0" anchor="t"/>
          <a:lstStyle/>
          <a:p>
            <a:pPr marL="0" indent="0">
              <a:lnSpc>
                <a:spcPts val="5600"/>
              </a:lnSpc>
              <a:buNone/>
            </a:pPr>
            <a:r>
              <a:rPr lang="en-US" sz="4450" b="1" dirty="0">
                <a:solidFill>
                  <a:srgbClr val="000000"/>
                </a:solidFill>
                <a:latin typeface="Barlow Bold" pitchFamily="34" charset="0"/>
                <a:ea typeface="Barlow Bold" pitchFamily="34" charset="-122"/>
                <a:cs typeface="Barlow Bold" pitchFamily="34" charset="-120"/>
              </a:rPr>
              <a:t>References</a:t>
            </a:r>
            <a:endParaRPr lang="en-US" sz="4450" dirty="0"/>
          </a:p>
        </p:txBody>
      </p:sp>
      <p:sp>
        <p:nvSpPr>
          <p:cNvPr id="3" name="Shape 1"/>
          <p:cNvSpPr/>
          <p:nvPr/>
        </p:nvSpPr>
        <p:spPr>
          <a:xfrm>
            <a:off x="758309" y="3657600"/>
            <a:ext cx="487442" cy="871538"/>
          </a:xfrm>
          <a:prstGeom prst="roundRect">
            <a:avLst>
              <a:gd name="adj" fmla="val 40004"/>
            </a:avLst>
          </a:prstGeom>
          <a:solidFill>
            <a:srgbClr val="F2F2F2"/>
          </a:solidFill>
          <a:ln/>
          <a:effectLst>
            <a:outerShdw blurRad="53340" dist="26670" dir="13500000" algn="bl" rotWithShape="0">
              <a:srgbClr val="FFFFFF">
                <a:alpha val="70000"/>
              </a:srgbClr>
            </a:outerShdw>
          </a:effectLst>
        </p:spPr>
      </p:sp>
      <p:sp>
        <p:nvSpPr>
          <p:cNvPr id="4" name="Text 2"/>
          <p:cNvSpPr/>
          <p:nvPr/>
        </p:nvSpPr>
        <p:spPr>
          <a:xfrm>
            <a:off x="877550" y="3616274"/>
            <a:ext cx="342067" cy="427553"/>
          </a:xfrm>
          <a:prstGeom prst="rect">
            <a:avLst/>
          </a:prstGeom>
          <a:noFill/>
          <a:ln/>
        </p:spPr>
        <p:txBody>
          <a:bodyPr wrap="none" lIns="0" tIns="0" rIns="0" bIns="0" rtlCol="0" anchor="t"/>
          <a:lstStyle/>
          <a:p>
            <a:pPr marL="0" indent="0" algn="ctr">
              <a:lnSpc>
                <a:spcPts val="2650"/>
              </a:lnSpc>
              <a:buNone/>
            </a:pPr>
            <a:r>
              <a:rPr lang="en-US" sz="2650" b="1" dirty="0">
                <a:solidFill>
                  <a:srgbClr val="272525"/>
                </a:solidFill>
                <a:latin typeface="Barlow Bold" pitchFamily="34" charset="0"/>
                <a:ea typeface="Barlow Bold" pitchFamily="34" charset="-122"/>
                <a:cs typeface="Barlow Bold" pitchFamily="34" charset="-120"/>
              </a:rPr>
              <a:t>1</a:t>
            </a:r>
            <a:endParaRPr lang="en-US" sz="2650" dirty="0"/>
          </a:p>
        </p:txBody>
      </p:sp>
      <p:sp>
        <p:nvSpPr>
          <p:cNvPr id="5" name="Text 3"/>
          <p:cNvSpPr/>
          <p:nvPr/>
        </p:nvSpPr>
        <p:spPr>
          <a:xfrm>
            <a:off x="1462326" y="3553428"/>
            <a:ext cx="3522821" cy="1200738"/>
          </a:xfrm>
          <a:prstGeom prst="rect">
            <a:avLst/>
          </a:prstGeom>
          <a:noFill/>
          <a:ln/>
        </p:spPr>
        <p:txBody>
          <a:bodyPr wrap="square" lIns="0" tIns="0" rIns="0" bIns="0" rtlCol="0" anchor="t"/>
          <a:lstStyle/>
          <a:p>
            <a:pPr marL="0" indent="0">
              <a:lnSpc>
                <a:spcPts val="2800"/>
              </a:lnSpc>
              <a:buNone/>
            </a:pPr>
            <a:r>
              <a:rPr lang="en-US" sz="2200" b="1" u="sng" dirty="0">
                <a:solidFill>
                  <a:srgbClr val="4B41F1"/>
                </a:solidFill>
                <a:latin typeface="Barlow Bold" pitchFamily="34" charset="0"/>
                <a:ea typeface="Barlow Bold" pitchFamily="34" charset="-122"/>
                <a:cs typeface="Barlow Bold" pitchFamily="34" charset="-120"/>
                <a:hlinkClick r:id="rId3">
                  <a:extLst>
                    <a:ext uri="{A12FA001-AC4F-418D-AE19-62706E023703}">
                      <ahyp:hlinkClr xmlns:ahyp="http://schemas.microsoft.com/office/drawing/2018/hyperlinkcolor" val="tx"/>
                    </a:ext>
                  </a:extLst>
                </a:hlinkClick>
              </a:rPr>
              <a:t>Cloud Video Intelligence API Documentation</a:t>
            </a:r>
            <a:endParaRPr lang="en-US" sz="2200" dirty="0"/>
          </a:p>
        </p:txBody>
      </p:sp>
      <p:sp>
        <p:nvSpPr>
          <p:cNvPr id="6" name="Text 4"/>
          <p:cNvSpPr/>
          <p:nvPr/>
        </p:nvSpPr>
        <p:spPr>
          <a:xfrm>
            <a:off x="1462326" y="4397931"/>
            <a:ext cx="3522822" cy="1179552"/>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Details features used for video analysis in our system.</a:t>
            </a:r>
            <a:endParaRPr lang="en-US" sz="1700" dirty="0"/>
          </a:p>
        </p:txBody>
      </p:sp>
      <p:sp>
        <p:nvSpPr>
          <p:cNvPr id="7" name="Shape 5"/>
          <p:cNvSpPr/>
          <p:nvPr/>
        </p:nvSpPr>
        <p:spPr>
          <a:xfrm>
            <a:off x="5201722" y="4041696"/>
            <a:ext cx="487442" cy="487442"/>
          </a:xfrm>
          <a:prstGeom prst="roundRect">
            <a:avLst>
              <a:gd name="adj" fmla="val 40004"/>
            </a:avLst>
          </a:prstGeom>
          <a:solidFill>
            <a:srgbClr val="F2F2F2"/>
          </a:solidFill>
          <a:ln/>
          <a:effectLst>
            <a:outerShdw blurRad="53340" dist="26670" dir="13500000" algn="bl" rotWithShape="0">
              <a:srgbClr val="FFFFFF">
                <a:alpha val="70000"/>
              </a:srgbClr>
            </a:outerShdw>
          </a:effectLst>
        </p:spPr>
      </p:sp>
      <p:sp>
        <p:nvSpPr>
          <p:cNvPr id="8" name="Text 6"/>
          <p:cNvSpPr/>
          <p:nvPr/>
        </p:nvSpPr>
        <p:spPr>
          <a:xfrm>
            <a:off x="5347097" y="3616274"/>
            <a:ext cx="414755" cy="498526"/>
          </a:xfrm>
          <a:prstGeom prst="rect">
            <a:avLst/>
          </a:prstGeom>
          <a:noFill/>
          <a:ln/>
        </p:spPr>
        <p:txBody>
          <a:bodyPr wrap="none" lIns="0" tIns="0" rIns="0" bIns="0" rtlCol="0" anchor="t"/>
          <a:lstStyle/>
          <a:p>
            <a:pPr marL="0" indent="0" algn="ctr">
              <a:lnSpc>
                <a:spcPts val="2650"/>
              </a:lnSpc>
              <a:buNone/>
            </a:pPr>
            <a:r>
              <a:rPr lang="en-US" sz="2650" b="1" dirty="0">
                <a:solidFill>
                  <a:srgbClr val="272525"/>
                </a:solidFill>
                <a:latin typeface="Barlow Bold" pitchFamily="34" charset="0"/>
                <a:ea typeface="Barlow Bold" pitchFamily="34" charset="-122"/>
                <a:cs typeface="Barlow Bold" pitchFamily="34" charset="-120"/>
              </a:rPr>
              <a:t>2</a:t>
            </a:r>
            <a:endParaRPr lang="en-US" sz="2650" dirty="0"/>
          </a:p>
        </p:txBody>
      </p:sp>
      <p:sp>
        <p:nvSpPr>
          <p:cNvPr id="9" name="Text 7"/>
          <p:cNvSpPr/>
          <p:nvPr/>
        </p:nvSpPr>
        <p:spPr>
          <a:xfrm>
            <a:off x="5905738" y="3553428"/>
            <a:ext cx="3253978" cy="844503"/>
          </a:xfrm>
          <a:prstGeom prst="rect">
            <a:avLst/>
          </a:prstGeom>
          <a:noFill/>
          <a:ln/>
        </p:spPr>
        <p:txBody>
          <a:bodyPr wrap="none" lIns="0" tIns="0" rIns="0" bIns="0" rtlCol="0" anchor="t"/>
          <a:lstStyle/>
          <a:p>
            <a:pPr marL="0" indent="0">
              <a:lnSpc>
                <a:spcPts val="2800"/>
              </a:lnSpc>
              <a:buNone/>
            </a:pPr>
            <a:r>
              <a:rPr lang="en-US" sz="2200" b="1" u="sng" dirty="0">
                <a:solidFill>
                  <a:srgbClr val="4B41F1"/>
                </a:solidFill>
                <a:latin typeface="Barlow Bold" pitchFamily="34" charset="0"/>
                <a:ea typeface="Barlow Bold" pitchFamily="34" charset="-122"/>
                <a:cs typeface="Barlow Bold" pitchFamily="34" charset="-120"/>
                <a:hlinkClick r:id="rId4">
                  <a:extLst>
                    <a:ext uri="{A12FA001-AC4F-418D-AE19-62706E023703}">
                      <ahyp:hlinkClr xmlns:ahyp="http://schemas.microsoft.com/office/drawing/2018/hyperlinkcolor" val="tx"/>
                    </a:ext>
                  </a:extLst>
                </a:hlinkClick>
              </a:rPr>
              <a:t>ResearchGate Publication</a:t>
            </a:r>
            <a:endParaRPr lang="en-US" sz="2200" dirty="0"/>
          </a:p>
        </p:txBody>
      </p:sp>
      <p:sp>
        <p:nvSpPr>
          <p:cNvPr id="10" name="Text 8"/>
          <p:cNvSpPr/>
          <p:nvPr/>
        </p:nvSpPr>
        <p:spPr>
          <a:xfrm>
            <a:off x="5905738" y="4041696"/>
            <a:ext cx="3522821" cy="1526262"/>
          </a:xfrm>
          <a:prstGeom prst="rect">
            <a:avLst/>
          </a:prstGeom>
          <a:noFill/>
          <a:ln/>
        </p:spPr>
        <p:txBody>
          <a:bodyPr wrap="square" lIns="0" tIns="0" rIns="0" bIns="0" rtlCol="0" anchor="t"/>
          <a:lstStyle/>
          <a:p>
            <a:pPr marL="0" indent="0">
              <a:lnSpc>
                <a:spcPts val="2700"/>
              </a:lnSpc>
              <a:buNone/>
            </a:pPr>
            <a:r>
              <a:rPr lang="en-IN" sz="1600" dirty="0"/>
              <a:t>A.C.M. </a:t>
            </a:r>
            <a:r>
              <a:rPr lang="en-IN" sz="1600" dirty="0" err="1"/>
              <a:t>Nafrees</a:t>
            </a:r>
            <a:r>
              <a:rPr lang="en-IN" sz="1600" dirty="0"/>
              <a:t>, S.A. Asra, and R.K.A.R. </a:t>
            </a:r>
            <a:r>
              <a:rPr lang="en-IN" sz="1600" dirty="0" err="1"/>
              <a:t>Kariapper</a:t>
            </a:r>
            <a:r>
              <a:rPr lang="en-IN" sz="1600" dirty="0"/>
              <a:t>, ”Machine Learning for Au </a:t>
            </a:r>
            <a:r>
              <a:rPr lang="en-IN" sz="1600" dirty="0" err="1"/>
              <a:t>tonomous</a:t>
            </a:r>
            <a:r>
              <a:rPr lang="en-IN" sz="1600" dirty="0"/>
              <a:t> Online Exam Fraud Detection: A Concept Design,” October 2023. Available at: https://www.researchgate.net/publication/374420758_Mac hine_learning_for_autonomous_online_exam_fraud_detection_A_concept _design.</a:t>
            </a:r>
            <a:endParaRPr lang="en-US" sz="1700" dirty="0"/>
          </a:p>
        </p:txBody>
      </p:sp>
      <p:sp>
        <p:nvSpPr>
          <p:cNvPr id="11" name="Shape 9"/>
          <p:cNvSpPr/>
          <p:nvPr/>
        </p:nvSpPr>
        <p:spPr>
          <a:xfrm>
            <a:off x="9645134" y="3627965"/>
            <a:ext cx="487442" cy="487442"/>
          </a:xfrm>
          <a:prstGeom prst="roundRect">
            <a:avLst>
              <a:gd name="adj" fmla="val 40004"/>
            </a:avLst>
          </a:prstGeom>
          <a:solidFill>
            <a:srgbClr val="F2F2F2"/>
          </a:solidFill>
          <a:ln/>
          <a:effectLst>
            <a:outerShdw blurRad="53340" dist="26670" dir="13500000" algn="bl" rotWithShape="0">
              <a:srgbClr val="FFFFFF">
                <a:alpha val="70000"/>
              </a:srgbClr>
            </a:outerShdw>
          </a:effectLst>
        </p:spPr>
      </p:sp>
      <p:sp>
        <p:nvSpPr>
          <p:cNvPr id="12" name="Text 10"/>
          <p:cNvSpPr/>
          <p:nvPr/>
        </p:nvSpPr>
        <p:spPr>
          <a:xfrm>
            <a:off x="9727763" y="3614143"/>
            <a:ext cx="342067" cy="427553"/>
          </a:xfrm>
          <a:prstGeom prst="rect">
            <a:avLst/>
          </a:prstGeom>
          <a:noFill/>
          <a:ln/>
        </p:spPr>
        <p:txBody>
          <a:bodyPr wrap="none" lIns="0" tIns="0" rIns="0" bIns="0" rtlCol="0" anchor="t"/>
          <a:lstStyle/>
          <a:p>
            <a:pPr marL="0" indent="0" algn="ctr">
              <a:lnSpc>
                <a:spcPts val="2650"/>
              </a:lnSpc>
              <a:buNone/>
            </a:pPr>
            <a:r>
              <a:rPr lang="en-US" sz="2650" b="1" dirty="0">
                <a:solidFill>
                  <a:srgbClr val="272525"/>
                </a:solidFill>
                <a:latin typeface="Barlow Bold" pitchFamily="34" charset="0"/>
                <a:ea typeface="Barlow Bold" pitchFamily="34" charset="-122"/>
                <a:cs typeface="Barlow Bold" pitchFamily="34" charset="-120"/>
              </a:rPr>
              <a:t>3</a:t>
            </a:r>
            <a:endParaRPr lang="en-US" sz="2650" dirty="0"/>
          </a:p>
        </p:txBody>
      </p:sp>
      <p:sp>
        <p:nvSpPr>
          <p:cNvPr id="13" name="Text 11"/>
          <p:cNvSpPr/>
          <p:nvPr/>
        </p:nvSpPr>
        <p:spPr>
          <a:xfrm>
            <a:off x="10349151" y="3553428"/>
            <a:ext cx="2850713" cy="844503"/>
          </a:xfrm>
          <a:prstGeom prst="rect">
            <a:avLst/>
          </a:prstGeom>
          <a:noFill/>
          <a:ln/>
        </p:spPr>
        <p:txBody>
          <a:bodyPr wrap="none" lIns="0" tIns="0" rIns="0" bIns="0" rtlCol="0" anchor="t"/>
          <a:lstStyle/>
          <a:p>
            <a:pPr marL="0" indent="0">
              <a:lnSpc>
                <a:spcPts val="2800"/>
              </a:lnSpc>
              <a:buNone/>
            </a:pPr>
            <a:r>
              <a:rPr lang="en-US" sz="2200" b="1" u="sng" dirty="0">
                <a:solidFill>
                  <a:srgbClr val="4B41F1"/>
                </a:solidFill>
                <a:latin typeface="Barlow Bold" pitchFamily="34" charset="0"/>
                <a:ea typeface="Barlow Bold" pitchFamily="34" charset="-122"/>
                <a:cs typeface="Barlow Bold" pitchFamily="34" charset="-120"/>
                <a:hlinkClick r:id="rId5">
                  <a:extLst>
                    <a:ext uri="{A12FA001-AC4F-418D-AE19-62706E023703}">
                      <ahyp:hlinkClr xmlns:ahyp="http://schemas.microsoft.com/office/drawing/2018/hyperlinkcolor" val="tx"/>
                    </a:ext>
                  </a:extLst>
                </a:hlinkClick>
              </a:rPr>
              <a:t>SciTePress Paper</a:t>
            </a:r>
            <a:endParaRPr lang="en-US" sz="2200" dirty="0"/>
          </a:p>
        </p:txBody>
      </p:sp>
      <p:sp>
        <p:nvSpPr>
          <p:cNvPr id="14" name="Text 12"/>
          <p:cNvSpPr/>
          <p:nvPr/>
        </p:nvSpPr>
        <p:spPr>
          <a:xfrm>
            <a:off x="10349151" y="4041697"/>
            <a:ext cx="3522821" cy="1526262"/>
          </a:xfrm>
          <a:prstGeom prst="rect">
            <a:avLst/>
          </a:prstGeom>
          <a:noFill/>
          <a:ln/>
        </p:spPr>
        <p:txBody>
          <a:bodyPr wrap="square" lIns="0" tIns="0" rIns="0" bIns="0" rtlCol="0" anchor="t"/>
          <a:lstStyle/>
          <a:p>
            <a:pPr marL="0" indent="0">
              <a:lnSpc>
                <a:spcPts val="2700"/>
              </a:lnSpc>
              <a:buNone/>
            </a:pPr>
            <a:r>
              <a:rPr lang="en-IN" sz="1600" dirty="0"/>
              <a:t>M. A. </a:t>
            </a:r>
            <a:r>
              <a:rPr lang="en-IN" sz="1600" dirty="0" err="1"/>
              <a:t>Haytom</a:t>
            </a:r>
            <a:r>
              <a:rPr lang="en-IN" sz="1600" dirty="0"/>
              <a:t>, C. Rosenberger, C. Charrier, C. Zhu, and C. Regnier, ”Identity Verification and Fraud Detection During Online Exams with a Privacy Compliant Biometric System,” 2020. Available at: https://www.scitepress.org/Papers/ 2020/98741/98741.pdf.</a:t>
            </a:r>
            <a:endParaRPr lang="en-US" sz="17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58309" y="992505"/>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000000"/>
                </a:solidFill>
                <a:latin typeface="Barlow Bold" pitchFamily="34" charset="0"/>
                <a:ea typeface="Barlow Bold" pitchFamily="34" charset="-122"/>
                <a:cs typeface="Barlow Bold" pitchFamily="34" charset="-120"/>
              </a:rPr>
              <a:t>Conclusion</a:t>
            </a:r>
            <a:endParaRPr lang="en-US" sz="4450" dirty="0"/>
          </a:p>
        </p:txBody>
      </p:sp>
      <p:sp>
        <p:nvSpPr>
          <p:cNvPr id="3" name="Text 1"/>
          <p:cNvSpPr/>
          <p:nvPr/>
        </p:nvSpPr>
        <p:spPr>
          <a:xfrm>
            <a:off x="758309" y="2225040"/>
            <a:ext cx="6292572" cy="3813810"/>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In conclusion, our </a:t>
            </a:r>
            <a:r>
              <a:rPr lang="en-US" sz="1700" b="1" dirty="0">
                <a:solidFill>
                  <a:srgbClr val="272525"/>
                </a:solidFill>
                <a:latin typeface="Montserrat" pitchFamily="34" charset="0"/>
                <a:ea typeface="Montserrat" pitchFamily="34" charset="-122"/>
                <a:cs typeface="Montserrat" pitchFamily="34" charset="-120"/>
              </a:rPr>
              <a:t>Autonomous Online Assessment malpractice Detection System</a:t>
            </a:r>
            <a:r>
              <a:rPr lang="en-US" sz="1700" dirty="0">
                <a:solidFill>
                  <a:srgbClr val="272525"/>
                </a:solidFill>
                <a:latin typeface="Montserrat" pitchFamily="34" charset="0"/>
                <a:ea typeface="Montserrat" pitchFamily="34" charset="-122"/>
                <a:cs typeface="Montserrat" pitchFamily="34" charset="-120"/>
              </a:rPr>
              <a:t> leverages cutting-edge AI and biometric technologies to ensure secure, fair, and scalable online assessments. By focusing on real-time fraud detection, identity verification, privacy, cheating prevention, scalability, and user experience, we aim to revolutionize online exams, making them more trustworthy and accessible for all. This system not only addresses current challenges but also paves the way for a future where online education is both secure and inclusive.</a:t>
            </a:r>
            <a:endParaRPr lang="en-US" sz="1700" dirty="0"/>
          </a:p>
        </p:txBody>
      </p:sp>
      <p:pic>
        <p:nvPicPr>
          <p:cNvPr id="4" name="Image 0" descr="preencoded.png"/>
          <p:cNvPicPr>
            <a:picLocks noChangeAspect="1"/>
          </p:cNvPicPr>
          <p:nvPr/>
        </p:nvPicPr>
        <p:blipFill>
          <a:blip r:embed="rId3"/>
          <a:stretch>
            <a:fillRect/>
          </a:stretch>
        </p:blipFill>
        <p:spPr>
          <a:xfrm>
            <a:off x="7587139" y="2273856"/>
            <a:ext cx="6292572" cy="471939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676037" y="532090"/>
            <a:ext cx="5083254" cy="635318"/>
          </a:xfrm>
          <a:prstGeom prst="rect">
            <a:avLst/>
          </a:prstGeom>
          <a:noFill/>
          <a:ln/>
        </p:spPr>
        <p:txBody>
          <a:bodyPr wrap="none" lIns="0" tIns="0" rIns="0" bIns="0" rtlCol="0" anchor="t"/>
          <a:lstStyle/>
          <a:p>
            <a:pPr marL="0" indent="0">
              <a:lnSpc>
                <a:spcPts val="5000"/>
              </a:lnSpc>
              <a:buNone/>
            </a:pPr>
            <a:r>
              <a:rPr lang="en-US" sz="4000" b="1" dirty="0">
                <a:solidFill>
                  <a:srgbClr val="000000"/>
                </a:solidFill>
                <a:latin typeface="Barlow Bold" pitchFamily="34" charset="0"/>
                <a:ea typeface="Barlow Bold" pitchFamily="34" charset="-122"/>
                <a:cs typeface="Barlow Bold" pitchFamily="34" charset="-120"/>
              </a:rPr>
              <a:t>Q&amp;A</a:t>
            </a:r>
            <a:endParaRPr lang="en-US" sz="4000" dirty="0"/>
          </a:p>
        </p:txBody>
      </p:sp>
      <p:pic>
        <p:nvPicPr>
          <p:cNvPr id="3" name="Image 0" descr="preencoded.png"/>
          <p:cNvPicPr>
            <a:picLocks noChangeAspect="1"/>
          </p:cNvPicPr>
          <p:nvPr/>
        </p:nvPicPr>
        <p:blipFill>
          <a:blip r:embed="rId3"/>
          <a:stretch>
            <a:fillRect/>
          </a:stretch>
        </p:blipFill>
        <p:spPr>
          <a:xfrm>
            <a:off x="4566880" y="1553647"/>
            <a:ext cx="5496639" cy="5345787"/>
          </a:xfrm>
          <a:prstGeom prst="rect">
            <a:avLst/>
          </a:prstGeom>
        </p:spPr>
      </p:pic>
      <p:sp>
        <p:nvSpPr>
          <p:cNvPr id="4" name="Text 1"/>
          <p:cNvSpPr/>
          <p:nvPr/>
        </p:nvSpPr>
        <p:spPr>
          <a:xfrm>
            <a:off x="676037" y="7189113"/>
            <a:ext cx="4066580" cy="508397"/>
          </a:xfrm>
          <a:prstGeom prst="rect">
            <a:avLst/>
          </a:prstGeom>
          <a:noFill/>
          <a:ln/>
        </p:spPr>
        <p:txBody>
          <a:bodyPr wrap="none" lIns="0" tIns="0" rIns="0" bIns="0" rtlCol="0" anchor="t"/>
          <a:lstStyle/>
          <a:p>
            <a:pPr marL="0" indent="0">
              <a:lnSpc>
                <a:spcPts val="4000"/>
              </a:lnSpc>
              <a:buNone/>
            </a:pPr>
            <a:endParaRPr lang="en-US" sz="3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191107"/>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000000"/>
                </a:solidFill>
                <a:latin typeface="Barlow Bold" pitchFamily="34" charset="0"/>
                <a:ea typeface="Barlow Bold" pitchFamily="34" charset="-122"/>
                <a:cs typeface="Barlow Bold" pitchFamily="34" charset="-120"/>
              </a:rPr>
              <a:t>Problem Statement</a:t>
            </a:r>
            <a:endParaRPr lang="en-US" sz="4450" dirty="0"/>
          </a:p>
        </p:txBody>
      </p:sp>
      <p:sp>
        <p:nvSpPr>
          <p:cNvPr id="3" name="Text 1"/>
          <p:cNvSpPr/>
          <p:nvPr/>
        </p:nvSpPr>
        <p:spPr>
          <a:xfrm>
            <a:off x="758309" y="3228737"/>
            <a:ext cx="13113782" cy="2138124"/>
          </a:xfrm>
          <a:prstGeom prst="rect">
            <a:avLst/>
          </a:prstGeom>
          <a:noFill/>
          <a:ln/>
        </p:spPr>
        <p:txBody>
          <a:bodyPr wrap="square" lIns="0" tIns="0" rIns="0" bIns="0" rtlCol="0" anchor="t"/>
          <a:lstStyle/>
          <a:p>
            <a:pPr marL="0" indent="0">
              <a:lnSpc>
                <a:spcPts val="5600"/>
              </a:lnSpc>
              <a:buNone/>
            </a:pPr>
            <a:r>
              <a:rPr lang="en-US" sz="4450" b="1" dirty="0">
                <a:solidFill>
                  <a:srgbClr val="396AF1"/>
                </a:solidFill>
                <a:latin typeface="Barlow Bold" pitchFamily="34" charset="0"/>
                <a:ea typeface="Barlow Bold" pitchFamily="34" charset="-122"/>
                <a:cs typeface="Barlow Bold" pitchFamily="34" charset="-120"/>
              </a:rPr>
              <a:t>Autonomous Online Assessments Malpractice Detection</a:t>
            </a:r>
            <a:r>
              <a:rPr lang="en-US" sz="4450" b="1" dirty="0">
                <a:solidFill>
                  <a:srgbClr val="000000"/>
                </a:solidFill>
                <a:latin typeface="Barlow Bold" pitchFamily="34" charset="0"/>
                <a:ea typeface="Barlow Bold" pitchFamily="34" charset="-122"/>
                <a:cs typeface="Barlow Bold" pitchFamily="34" charset="-120"/>
              </a:rPr>
              <a:t>
</a:t>
            </a:r>
            <a:r>
              <a:rPr lang="en-US" sz="2800" b="1" dirty="0">
                <a:solidFill>
                  <a:srgbClr val="000000"/>
                </a:solidFill>
                <a:latin typeface="Barlow Bold" pitchFamily="34" charset="0"/>
                <a:ea typeface="Barlow Bold" pitchFamily="34" charset="-122"/>
                <a:cs typeface="Barlow Bold" pitchFamily="34" charset="-120"/>
              </a:rPr>
              <a:t>"</a:t>
            </a:r>
            <a:r>
              <a:rPr lang="en-US" sz="2800" b="1" i="1" dirty="0">
                <a:solidFill>
                  <a:srgbClr val="396AF1"/>
                </a:solidFill>
                <a:latin typeface="Barlow Bold" pitchFamily="34" charset="0"/>
                <a:ea typeface="Barlow Bold" pitchFamily="34" charset="-122"/>
                <a:cs typeface="Barlow Bold" pitchFamily="34" charset="-120"/>
              </a:rPr>
              <a:t>Leveraging AI and Machine Learning for Secure Online Assessments"</a:t>
            </a:r>
            <a:endParaRPr lang="en-US" sz="2800" dirty="0"/>
          </a:p>
        </p:txBody>
      </p:sp>
      <p:sp>
        <p:nvSpPr>
          <p:cNvPr id="4" name="Text 2"/>
          <p:cNvSpPr/>
          <p:nvPr/>
        </p:nvSpPr>
        <p:spPr>
          <a:xfrm>
            <a:off x="758309" y="5691783"/>
            <a:ext cx="13113782" cy="346710"/>
          </a:xfrm>
          <a:prstGeom prst="rect">
            <a:avLst/>
          </a:prstGeom>
          <a:noFill/>
          <a:ln/>
        </p:spPr>
        <p:txBody>
          <a:bodyPr wrap="none" lIns="0" tIns="0" rIns="0" bIns="0" rtlCol="0" anchor="t"/>
          <a:lstStyle/>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Ensuring the integrity of online assessments is a growing challenge due to sophisticated malpractice methods.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56749" y="516017"/>
            <a:ext cx="5928003" cy="617339"/>
          </a:xfrm>
          <a:prstGeom prst="rect">
            <a:avLst/>
          </a:prstGeom>
          <a:noFill/>
          <a:ln/>
        </p:spPr>
        <p:txBody>
          <a:bodyPr wrap="none" lIns="0" tIns="0" rIns="0" bIns="0" rtlCol="0" anchor="t"/>
          <a:lstStyle/>
          <a:p>
            <a:pPr marL="0" indent="0">
              <a:lnSpc>
                <a:spcPts val="4850"/>
              </a:lnSpc>
              <a:buNone/>
            </a:pPr>
            <a:r>
              <a:rPr lang="en-US" sz="3850" b="1" dirty="0">
                <a:solidFill>
                  <a:srgbClr val="000000"/>
                </a:solidFill>
                <a:latin typeface="Barlow Bold" pitchFamily="34" charset="0"/>
                <a:ea typeface="Barlow Bold" pitchFamily="34" charset="-122"/>
                <a:cs typeface="Barlow Bold" pitchFamily="34" charset="-120"/>
              </a:rPr>
              <a:t>Challenges in Online Assessments</a:t>
            </a:r>
            <a:endParaRPr lang="en-US" sz="3850" dirty="0"/>
          </a:p>
        </p:txBody>
      </p:sp>
      <p:pic>
        <p:nvPicPr>
          <p:cNvPr id="3" name="Image 0" descr="preencoded.png"/>
          <p:cNvPicPr>
            <a:picLocks noChangeAspect="1"/>
          </p:cNvPicPr>
          <p:nvPr/>
        </p:nvPicPr>
        <p:blipFill>
          <a:blip r:embed="rId3"/>
          <a:stretch>
            <a:fillRect/>
          </a:stretch>
        </p:blipFill>
        <p:spPr>
          <a:xfrm>
            <a:off x="656748" y="1208483"/>
            <a:ext cx="938213" cy="1158359"/>
          </a:xfrm>
          <a:prstGeom prst="rect">
            <a:avLst/>
          </a:prstGeom>
        </p:spPr>
      </p:pic>
      <p:sp>
        <p:nvSpPr>
          <p:cNvPr id="4" name="Text 1"/>
          <p:cNvSpPr/>
          <p:nvPr/>
        </p:nvSpPr>
        <p:spPr>
          <a:xfrm>
            <a:off x="1876425" y="1602462"/>
            <a:ext cx="5251252" cy="370403"/>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Barlow Bold" pitchFamily="34" charset="0"/>
                <a:ea typeface="Barlow Bold" pitchFamily="34" charset="-122"/>
                <a:cs typeface="Barlow Bold" pitchFamily="34" charset="-120"/>
              </a:rPr>
              <a:t>Rapid Growth of Online Education               </a:t>
            </a:r>
            <a:endParaRPr lang="en-US" sz="2300" dirty="0"/>
          </a:p>
        </p:txBody>
      </p:sp>
      <p:sp>
        <p:nvSpPr>
          <p:cNvPr id="5" name="Text 2"/>
          <p:cNvSpPr/>
          <p:nvPr/>
        </p:nvSpPr>
        <p:spPr>
          <a:xfrm>
            <a:off x="1876425" y="2085380"/>
            <a:ext cx="4032006" cy="487799"/>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Montserrat" pitchFamily="34" charset="0"/>
                <a:ea typeface="Montserrat" pitchFamily="34" charset="-122"/>
                <a:cs typeface="Montserrat" pitchFamily="34" charset="-120"/>
              </a:rPr>
              <a:t>Increased demand for flexible learning.</a:t>
            </a:r>
            <a:endParaRPr lang="en-US" sz="1450" dirty="0"/>
          </a:p>
        </p:txBody>
      </p:sp>
      <p:pic>
        <p:nvPicPr>
          <p:cNvPr id="6" name="Image 1" descr="preencoded.png"/>
          <p:cNvPicPr>
            <a:picLocks noChangeAspect="1"/>
          </p:cNvPicPr>
          <p:nvPr/>
        </p:nvPicPr>
        <p:blipFill>
          <a:blip r:embed="rId4"/>
          <a:stretch>
            <a:fillRect/>
          </a:stretch>
        </p:blipFill>
        <p:spPr>
          <a:xfrm>
            <a:off x="676870" y="2366842"/>
            <a:ext cx="938213" cy="1158359"/>
          </a:xfrm>
          <a:prstGeom prst="rect">
            <a:avLst/>
          </a:prstGeom>
        </p:spPr>
      </p:pic>
      <p:sp>
        <p:nvSpPr>
          <p:cNvPr id="7" name="Text 3"/>
          <p:cNvSpPr/>
          <p:nvPr/>
        </p:nvSpPr>
        <p:spPr>
          <a:xfrm>
            <a:off x="1876425" y="2760821"/>
            <a:ext cx="3531989" cy="370403"/>
          </a:xfrm>
          <a:prstGeom prst="rect">
            <a:avLst/>
          </a:prstGeom>
          <a:noFill/>
          <a:ln/>
        </p:spPr>
        <p:txBody>
          <a:bodyPr wrap="none" lIns="0" tIns="0" rIns="0" bIns="0" rtlCol="0" anchor="t"/>
          <a:lstStyle/>
          <a:p>
            <a:pPr marL="0" indent="0" algn="l">
              <a:lnSpc>
                <a:spcPts val="2900"/>
              </a:lnSpc>
              <a:buNone/>
            </a:pPr>
            <a:r>
              <a:rPr lang="en-IN" sz="2300" dirty="0">
                <a:latin typeface="Barlow Bold" panose="020B0604020202020204" charset="0"/>
              </a:rPr>
              <a:t>Validity and Reliability</a:t>
            </a:r>
            <a:endParaRPr lang="en-US" sz="2300" dirty="0">
              <a:latin typeface="Barlow Bold" panose="020B0604020202020204" charset="0"/>
            </a:endParaRPr>
          </a:p>
        </p:txBody>
      </p:sp>
      <p:sp>
        <p:nvSpPr>
          <p:cNvPr id="8" name="Text 4"/>
          <p:cNvSpPr/>
          <p:nvPr/>
        </p:nvSpPr>
        <p:spPr>
          <a:xfrm>
            <a:off x="1876425" y="3243739"/>
            <a:ext cx="3723918" cy="370403"/>
          </a:xfrm>
          <a:prstGeom prst="rect">
            <a:avLst/>
          </a:prstGeom>
          <a:noFill/>
          <a:ln/>
        </p:spPr>
        <p:txBody>
          <a:bodyPr wrap="none" lIns="0" tIns="0" rIns="0" bIns="0" rtlCol="0" anchor="t"/>
          <a:lstStyle/>
          <a:p>
            <a:pPr marL="0" indent="0" algn="l">
              <a:lnSpc>
                <a:spcPts val="2350"/>
              </a:lnSpc>
              <a:buNone/>
            </a:pPr>
            <a:r>
              <a:rPr lang="en-IN" sz="1450" dirty="0">
                <a:latin typeface="Montserrat" panose="00000500000000000000" pitchFamily="2" charset="0"/>
              </a:rPr>
              <a:t>Consistency and fairness</a:t>
            </a:r>
            <a:endParaRPr lang="en-US" sz="1450" dirty="0">
              <a:latin typeface="Montserrat" panose="00000500000000000000" pitchFamily="2" charset="0"/>
            </a:endParaRPr>
          </a:p>
        </p:txBody>
      </p:sp>
      <p:pic>
        <p:nvPicPr>
          <p:cNvPr id="9" name="Image 2" descr="preencoded.png"/>
          <p:cNvPicPr>
            <a:picLocks noChangeAspect="1"/>
          </p:cNvPicPr>
          <p:nvPr/>
        </p:nvPicPr>
        <p:blipFill>
          <a:blip r:embed="rId5"/>
          <a:stretch>
            <a:fillRect/>
          </a:stretch>
        </p:blipFill>
        <p:spPr>
          <a:xfrm>
            <a:off x="656749" y="3525201"/>
            <a:ext cx="938213" cy="1158359"/>
          </a:xfrm>
          <a:prstGeom prst="rect">
            <a:avLst/>
          </a:prstGeom>
        </p:spPr>
      </p:pic>
      <p:sp>
        <p:nvSpPr>
          <p:cNvPr id="10" name="Text 5"/>
          <p:cNvSpPr/>
          <p:nvPr/>
        </p:nvSpPr>
        <p:spPr>
          <a:xfrm>
            <a:off x="1876425" y="3919180"/>
            <a:ext cx="2962989" cy="370403"/>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Barlow Bold" pitchFamily="34" charset="0"/>
                <a:ea typeface="Barlow Bold" pitchFamily="34" charset="-122"/>
                <a:cs typeface="Barlow Bold" pitchFamily="34" charset="-120"/>
              </a:rPr>
              <a:t>Online Exams Critical</a:t>
            </a:r>
            <a:endParaRPr lang="en-US" sz="2300" dirty="0"/>
          </a:p>
        </p:txBody>
      </p:sp>
      <p:sp>
        <p:nvSpPr>
          <p:cNvPr id="11" name="Text 6"/>
          <p:cNvSpPr/>
          <p:nvPr/>
        </p:nvSpPr>
        <p:spPr>
          <a:xfrm>
            <a:off x="1876425" y="4402098"/>
            <a:ext cx="4032006" cy="300157"/>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Montserrat" pitchFamily="34" charset="0"/>
                <a:ea typeface="Montserrat" pitchFamily="34" charset="-122"/>
                <a:cs typeface="Montserrat" pitchFamily="34" charset="-120"/>
              </a:rPr>
              <a:t>Identity theft &amp; cheating prevalent.</a:t>
            </a:r>
            <a:endParaRPr lang="en-US" sz="1450" dirty="0"/>
          </a:p>
        </p:txBody>
      </p:sp>
      <p:sp>
        <p:nvSpPr>
          <p:cNvPr id="13" name="Text 7"/>
          <p:cNvSpPr/>
          <p:nvPr/>
        </p:nvSpPr>
        <p:spPr>
          <a:xfrm>
            <a:off x="1876425" y="5077539"/>
            <a:ext cx="3723918" cy="370403"/>
          </a:xfrm>
          <a:prstGeom prst="rect">
            <a:avLst/>
          </a:prstGeom>
          <a:noFill/>
          <a:ln/>
        </p:spPr>
        <p:txBody>
          <a:bodyPr wrap="none" lIns="0" tIns="0" rIns="0" bIns="0" rtlCol="0" anchor="t"/>
          <a:lstStyle/>
          <a:p>
            <a:pPr marL="0" indent="0" algn="l">
              <a:lnSpc>
                <a:spcPts val="2900"/>
              </a:lnSpc>
              <a:buNone/>
            </a:pPr>
            <a:endParaRPr lang="en-US" sz="2300" dirty="0"/>
          </a:p>
        </p:txBody>
      </p:sp>
      <p:sp>
        <p:nvSpPr>
          <p:cNvPr id="14" name="Text 8"/>
          <p:cNvSpPr/>
          <p:nvPr/>
        </p:nvSpPr>
        <p:spPr>
          <a:xfrm>
            <a:off x="1888000" y="5560457"/>
            <a:ext cx="12097226" cy="300157"/>
          </a:xfrm>
          <a:prstGeom prst="rect">
            <a:avLst/>
          </a:prstGeom>
          <a:noFill/>
          <a:ln/>
        </p:spPr>
        <p:txBody>
          <a:bodyPr wrap="none" lIns="0" tIns="0" rIns="0" bIns="0" rtlCol="0" anchor="t"/>
          <a:lstStyle/>
          <a:p>
            <a:pPr marL="0" indent="0" algn="l">
              <a:lnSpc>
                <a:spcPts val="2350"/>
              </a:lnSpc>
              <a:buNone/>
            </a:pPr>
            <a:endParaRPr lang="en-US" sz="1450" dirty="0"/>
          </a:p>
        </p:txBody>
      </p:sp>
      <p:sp>
        <p:nvSpPr>
          <p:cNvPr id="16" name="Text 9"/>
          <p:cNvSpPr/>
          <p:nvPr/>
        </p:nvSpPr>
        <p:spPr>
          <a:xfrm>
            <a:off x="1876425" y="6235898"/>
            <a:ext cx="3423523" cy="370403"/>
          </a:xfrm>
          <a:prstGeom prst="rect">
            <a:avLst/>
          </a:prstGeom>
          <a:noFill/>
          <a:ln/>
        </p:spPr>
        <p:txBody>
          <a:bodyPr wrap="none" lIns="0" tIns="0" rIns="0" bIns="0" rtlCol="0" anchor="t"/>
          <a:lstStyle/>
          <a:p>
            <a:pPr marL="0" indent="0" algn="l">
              <a:lnSpc>
                <a:spcPts val="2900"/>
              </a:lnSpc>
              <a:buNone/>
            </a:pPr>
            <a:endParaRPr lang="en-US" sz="2300" dirty="0"/>
          </a:p>
        </p:txBody>
      </p:sp>
      <p:sp>
        <p:nvSpPr>
          <p:cNvPr id="17" name="Text 10"/>
          <p:cNvSpPr/>
          <p:nvPr/>
        </p:nvSpPr>
        <p:spPr>
          <a:xfrm>
            <a:off x="1876425" y="6718816"/>
            <a:ext cx="12097226" cy="300157"/>
          </a:xfrm>
          <a:prstGeom prst="rect">
            <a:avLst/>
          </a:prstGeom>
          <a:noFill/>
          <a:ln/>
        </p:spPr>
        <p:txBody>
          <a:bodyPr wrap="none" lIns="0" tIns="0" rIns="0" bIns="0" rtlCol="0" anchor="t"/>
          <a:lstStyle/>
          <a:p>
            <a:pPr marL="0" indent="0" algn="l">
              <a:lnSpc>
                <a:spcPts val="2350"/>
              </a:lnSpc>
              <a:buNone/>
            </a:pPr>
            <a:endParaRPr lang="en-US" sz="1450" dirty="0"/>
          </a:p>
        </p:txBody>
      </p:sp>
      <p:sp>
        <p:nvSpPr>
          <p:cNvPr id="18" name="Text 11"/>
          <p:cNvSpPr/>
          <p:nvPr/>
        </p:nvSpPr>
        <p:spPr>
          <a:xfrm>
            <a:off x="656749" y="7417713"/>
            <a:ext cx="13316903" cy="300157"/>
          </a:xfrm>
          <a:prstGeom prst="rect">
            <a:avLst/>
          </a:prstGeom>
          <a:noFill/>
          <a:ln/>
        </p:spPr>
        <p:txBody>
          <a:bodyPr wrap="none" lIns="0" tIns="0" rIns="0" bIns="0" rtlCol="0" anchor="t"/>
          <a:lstStyle/>
          <a:p>
            <a:pPr marL="0" indent="0">
              <a:lnSpc>
                <a:spcPts val="2350"/>
              </a:lnSpc>
              <a:buNone/>
            </a:pPr>
            <a:endParaRPr lang="en-US" sz="1450" dirty="0"/>
          </a:p>
        </p:txBody>
      </p:sp>
      <p:sp>
        <p:nvSpPr>
          <p:cNvPr id="19" name="Rectangle 1">
            <a:extLst>
              <a:ext uri="{FF2B5EF4-FFF2-40B4-BE49-F238E27FC236}">
                <a16:creationId xmlns:a16="http://schemas.microsoft.com/office/drawing/2014/main" id="{9FD53C8E-4E6D-A154-9ED5-71F88BEAF419}"/>
              </a:ext>
            </a:extLst>
          </p:cNvPr>
          <p:cNvSpPr>
            <a:spLocks noChangeArrowheads="1"/>
          </p:cNvSpPr>
          <p:nvPr/>
        </p:nvSpPr>
        <p:spPr bwMode="auto">
          <a:xfrm>
            <a:off x="0" y="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21" name="Picture 20">
            <a:extLst>
              <a:ext uri="{FF2B5EF4-FFF2-40B4-BE49-F238E27FC236}">
                <a16:creationId xmlns:a16="http://schemas.microsoft.com/office/drawing/2014/main" id="{60494C69-2670-8190-26D1-CDE7458ED7D5}"/>
              </a:ext>
            </a:extLst>
          </p:cNvPr>
          <p:cNvPicPr>
            <a:picLocks noChangeAspect="1"/>
          </p:cNvPicPr>
          <p:nvPr/>
        </p:nvPicPr>
        <p:blipFill>
          <a:blip r:embed="rId6"/>
          <a:stretch>
            <a:fillRect/>
          </a:stretch>
        </p:blipFill>
        <p:spPr>
          <a:xfrm>
            <a:off x="8303551" y="1173431"/>
            <a:ext cx="5744069" cy="5861897"/>
          </a:xfrm>
          <a:prstGeom prst="rect">
            <a:avLst/>
          </a:prstGeom>
        </p:spPr>
      </p:pic>
      <p:pic>
        <p:nvPicPr>
          <p:cNvPr id="23" name="Picture 22">
            <a:extLst>
              <a:ext uri="{FF2B5EF4-FFF2-40B4-BE49-F238E27FC236}">
                <a16:creationId xmlns:a16="http://schemas.microsoft.com/office/drawing/2014/main" id="{2C49F45E-AC58-5A5F-508E-EF8A2596BE17}"/>
              </a:ext>
            </a:extLst>
          </p:cNvPr>
          <p:cNvPicPr>
            <a:picLocks noChangeAspect="1"/>
          </p:cNvPicPr>
          <p:nvPr/>
        </p:nvPicPr>
        <p:blipFill>
          <a:blip r:embed="rId7"/>
          <a:stretch>
            <a:fillRect/>
          </a:stretch>
        </p:blipFill>
        <p:spPr>
          <a:xfrm>
            <a:off x="1884394" y="5098377"/>
            <a:ext cx="3993440" cy="271331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6220182" y="576501"/>
            <a:ext cx="5517594" cy="689610"/>
          </a:xfrm>
          <a:prstGeom prst="rect">
            <a:avLst/>
          </a:prstGeom>
          <a:noFill/>
          <a:ln/>
        </p:spPr>
        <p:txBody>
          <a:bodyPr wrap="none" lIns="0" tIns="0" rIns="0" bIns="0" rtlCol="0" anchor="t"/>
          <a:lstStyle/>
          <a:p>
            <a:pPr marL="0" indent="0">
              <a:lnSpc>
                <a:spcPts val="5400"/>
              </a:lnSpc>
              <a:buNone/>
            </a:pPr>
            <a:r>
              <a:rPr lang="en-US" sz="4300" b="1" dirty="0">
                <a:solidFill>
                  <a:srgbClr val="000000"/>
                </a:solidFill>
                <a:latin typeface="Barlow Bold" pitchFamily="34" charset="0"/>
                <a:ea typeface="Barlow Bold" pitchFamily="34" charset="-122"/>
                <a:cs typeface="Barlow Bold" pitchFamily="34" charset="-120"/>
              </a:rPr>
              <a:t>Objectives and Benefits </a:t>
            </a:r>
            <a:endParaRPr lang="en-US" sz="4300" dirty="0"/>
          </a:p>
        </p:txBody>
      </p:sp>
      <p:pic>
        <p:nvPicPr>
          <p:cNvPr id="4" name="Image 1" descr="preencoded.png"/>
          <p:cNvPicPr>
            <a:picLocks noChangeAspect="1"/>
          </p:cNvPicPr>
          <p:nvPr/>
        </p:nvPicPr>
        <p:blipFill>
          <a:blip r:embed="rId3"/>
          <a:stretch>
            <a:fillRect/>
          </a:stretch>
        </p:blipFill>
        <p:spPr>
          <a:xfrm>
            <a:off x="6220182" y="1580555"/>
            <a:ext cx="524113" cy="524113"/>
          </a:xfrm>
          <a:prstGeom prst="rect">
            <a:avLst/>
          </a:prstGeom>
        </p:spPr>
      </p:pic>
      <p:sp>
        <p:nvSpPr>
          <p:cNvPr id="5" name="Text 1"/>
          <p:cNvSpPr/>
          <p:nvPr/>
        </p:nvSpPr>
        <p:spPr>
          <a:xfrm>
            <a:off x="6220182" y="2314337"/>
            <a:ext cx="1997843" cy="815340"/>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Barlow Bold" pitchFamily="34" charset="0"/>
                <a:ea typeface="Barlow Bold" pitchFamily="34" charset="-122"/>
                <a:cs typeface="Barlow Bold" pitchFamily="34" charset="-120"/>
              </a:rPr>
              <a:t>AI Malpractice</a:t>
            </a:r>
          </a:p>
          <a:p>
            <a:pPr marL="0" indent="0" algn="l">
              <a:lnSpc>
                <a:spcPts val="2700"/>
              </a:lnSpc>
              <a:buNone/>
            </a:pPr>
            <a:r>
              <a:rPr lang="en-US" sz="2150" b="1" dirty="0">
                <a:solidFill>
                  <a:srgbClr val="272525"/>
                </a:solidFill>
                <a:latin typeface="Barlow Bold" pitchFamily="34" charset="0"/>
                <a:ea typeface="Barlow Bold" pitchFamily="34" charset="-122"/>
                <a:cs typeface="Barlow Bold" pitchFamily="34" charset="-120"/>
              </a:rPr>
              <a:t>Detection</a:t>
            </a:r>
            <a:endParaRPr lang="en-US" sz="2150" dirty="0"/>
          </a:p>
        </p:txBody>
      </p:sp>
      <p:sp>
        <p:nvSpPr>
          <p:cNvPr id="6" name="Text 2"/>
          <p:cNvSpPr/>
          <p:nvPr/>
        </p:nvSpPr>
        <p:spPr>
          <a:xfrm>
            <a:off x="6220182" y="3110864"/>
            <a:ext cx="2349103" cy="689610"/>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Montserrat" pitchFamily="34" charset="0"/>
                <a:ea typeface="Montserrat" pitchFamily="34" charset="-122"/>
                <a:cs typeface="Montserrat" pitchFamily="34" charset="-120"/>
              </a:rPr>
              <a:t>Real-time fraud detection using AI.</a:t>
            </a:r>
            <a:endParaRPr lang="en-US" sz="1650" dirty="0"/>
          </a:p>
        </p:txBody>
      </p:sp>
      <p:pic>
        <p:nvPicPr>
          <p:cNvPr id="7" name="Image 2" descr="preencoded.png"/>
          <p:cNvPicPr>
            <a:picLocks noChangeAspect="1"/>
          </p:cNvPicPr>
          <p:nvPr/>
        </p:nvPicPr>
        <p:blipFill>
          <a:blip r:embed="rId4"/>
          <a:stretch>
            <a:fillRect/>
          </a:stretch>
        </p:blipFill>
        <p:spPr>
          <a:xfrm>
            <a:off x="8883729" y="1580555"/>
            <a:ext cx="524113" cy="524113"/>
          </a:xfrm>
          <a:prstGeom prst="rect">
            <a:avLst/>
          </a:prstGeom>
        </p:spPr>
      </p:pic>
      <p:sp>
        <p:nvSpPr>
          <p:cNvPr id="8" name="Text 3"/>
          <p:cNvSpPr/>
          <p:nvPr/>
        </p:nvSpPr>
        <p:spPr>
          <a:xfrm>
            <a:off x="8883729" y="2314337"/>
            <a:ext cx="2349222" cy="689610"/>
          </a:xfrm>
          <a:prstGeom prst="rect">
            <a:avLst/>
          </a:prstGeom>
          <a:noFill/>
          <a:ln/>
        </p:spPr>
        <p:txBody>
          <a:bodyPr wrap="square" lIns="0" tIns="0" rIns="0" bIns="0" rtlCol="0" anchor="t"/>
          <a:lstStyle/>
          <a:p>
            <a:pPr marL="0" indent="0" algn="l">
              <a:lnSpc>
                <a:spcPts val="2700"/>
              </a:lnSpc>
              <a:buNone/>
            </a:pPr>
            <a:r>
              <a:rPr lang="en-US" sz="2150" b="1" dirty="0">
                <a:solidFill>
                  <a:srgbClr val="272525"/>
                </a:solidFill>
                <a:latin typeface="Barlow Bold" pitchFamily="34" charset="0"/>
                <a:ea typeface="Barlow Bold" pitchFamily="34" charset="-122"/>
                <a:cs typeface="Barlow Bold" pitchFamily="34" charset="-120"/>
              </a:rPr>
              <a:t>Identity Verification</a:t>
            </a:r>
            <a:endParaRPr lang="en-US" sz="2150" dirty="0"/>
          </a:p>
        </p:txBody>
      </p:sp>
      <p:sp>
        <p:nvSpPr>
          <p:cNvPr id="9" name="Text 4"/>
          <p:cNvSpPr/>
          <p:nvPr/>
        </p:nvSpPr>
        <p:spPr>
          <a:xfrm>
            <a:off x="8883729" y="3129677"/>
            <a:ext cx="2349222" cy="1006197"/>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Montserrat" pitchFamily="34" charset="0"/>
                <a:ea typeface="Montserrat" pitchFamily="34" charset="-122"/>
                <a:cs typeface="Montserrat" pitchFamily="34" charset="-120"/>
              </a:rPr>
              <a:t>Accurate identity verification with biometrics.</a:t>
            </a:r>
            <a:endParaRPr lang="en-US" sz="1650" dirty="0"/>
          </a:p>
        </p:txBody>
      </p:sp>
      <p:pic>
        <p:nvPicPr>
          <p:cNvPr id="10" name="Image 3" descr="preencoded.png"/>
          <p:cNvPicPr>
            <a:picLocks noChangeAspect="1"/>
          </p:cNvPicPr>
          <p:nvPr/>
        </p:nvPicPr>
        <p:blipFill>
          <a:blip r:embed="rId5"/>
          <a:stretch>
            <a:fillRect/>
          </a:stretch>
        </p:blipFill>
        <p:spPr>
          <a:xfrm>
            <a:off x="11547396" y="1580555"/>
            <a:ext cx="524113" cy="524113"/>
          </a:xfrm>
          <a:prstGeom prst="rect">
            <a:avLst/>
          </a:prstGeom>
        </p:spPr>
      </p:pic>
      <p:sp>
        <p:nvSpPr>
          <p:cNvPr id="11" name="Text 5"/>
          <p:cNvSpPr/>
          <p:nvPr/>
        </p:nvSpPr>
        <p:spPr>
          <a:xfrm>
            <a:off x="11547396" y="2314337"/>
            <a:ext cx="2349103" cy="689610"/>
          </a:xfrm>
          <a:prstGeom prst="rect">
            <a:avLst/>
          </a:prstGeom>
          <a:noFill/>
          <a:ln/>
        </p:spPr>
        <p:txBody>
          <a:bodyPr wrap="square" lIns="0" tIns="0" rIns="0" bIns="0" rtlCol="0" anchor="t"/>
          <a:lstStyle/>
          <a:p>
            <a:pPr marL="0" indent="0" algn="l">
              <a:lnSpc>
                <a:spcPts val="2700"/>
              </a:lnSpc>
              <a:buNone/>
            </a:pPr>
            <a:r>
              <a:rPr lang="en-US" sz="2150" b="1" dirty="0">
                <a:solidFill>
                  <a:srgbClr val="272525"/>
                </a:solidFill>
                <a:latin typeface="Barlow Bold" pitchFamily="34" charset="0"/>
                <a:ea typeface="Barlow Bold" pitchFamily="34" charset="-122"/>
                <a:cs typeface="Barlow Bold" pitchFamily="34" charset="-120"/>
              </a:rPr>
              <a:t>Privacy and Security</a:t>
            </a:r>
            <a:endParaRPr lang="en-US" sz="2150" dirty="0"/>
          </a:p>
        </p:txBody>
      </p:sp>
      <p:sp>
        <p:nvSpPr>
          <p:cNvPr id="12" name="Text 6"/>
          <p:cNvSpPr/>
          <p:nvPr/>
        </p:nvSpPr>
        <p:spPr>
          <a:xfrm>
            <a:off x="11547396" y="3129677"/>
            <a:ext cx="2349103" cy="670798"/>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Montserrat" pitchFamily="34" charset="0"/>
                <a:ea typeface="Montserrat" pitchFamily="34" charset="-122"/>
                <a:cs typeface="Montserrat" pitchFamily="34" charset="-120"/>
              </a:rPr>
              <a:t>Secure data privacy and protection.</a:t>
            </a:r>
            <a:endParaRPr lang="en-US" sz="1650" dirty="0"/>
          </a:p>
        </p:txBody>
      </p:sp>
      <p:sp>
        <p:nvSpPr>
          <p:cNvPr id="14" name="Text 7"/>
          <p:cNvSpPr/>
          <p:nvPr/>
        </p:nvSpPr>
        <p:spPr>
          <a:xfrm>
            <a:off x="6220182" y="5498663"/>
            <a:ext cx="2349103" cy="689610"/>
          </a:xfrm>
          <a:prstGeom prst="rect">
            <a:avLst/>
          </a:prstGeom>
          <a:noFill/>
          <a:ln/>
        </p:spPr>
        <p:txBody>
          <a:bodyPr wrap="square" lIns="0" tIns="0" rIns="0" bIns="0" rtlCol="0" anchor="t"/>
          <a:lstStyle/>
          <a:p>
            <a:pPr marL="0" indent="0" algn="l">
              <a:lnSpc>
                <a:spcPts val="2700"/>
              </a:lnSpc>
              <a:buNone/>
            </a:pPr>
            <a:endParaRPr lang="en-US" sz="2150" dirty="0"/>
          </a:p>
        </p:txBody>
      </p:sp>
      <p:sp>
        <p:nvSpPr>
          <p:cNvPr id="15" name="Text 8"/>
          <p:cNvSpPr/>
          <p:nvPr/>
        </p:nvSpPr>
        <p:spPr>
          <a:xfrm>
            <a:off x="6220182" y="6314003"/>
            <a:ext cx="2349103" cy="670798"/>
          </a:xfrm>
          <a:prstGeom prst="rect">
            <a:avLst/>
          </a:prstGeom>
          <a:noFill/>
          <a:ln/>
        </p:spPr>
        <p:txBody>
          <a:bodyPr wrap="square" lIns="0" tIns="0" rIns="0" bIns="0" rtlCol="0" anchor="t"/>
          <a:lstStyle/>
          <a:p>
            <a:pPr marL="0" indent="0" algn="l">
              <a:lnSpc>
                <a:spcPts val="2600"/>
              </a:lnSpc>
              <a:buNone/>
            </a:pPr>
            <a:endParaRPr lang="en-US" sz="1650" dirty="0"/>
          </a:p>
        </p:txBody>
      </p:sp>
      <p:pic>
        <p:nvPicPr>
          <p:cNvPr id="16" name="Image 5" descr="preencoded.png"/>
          <p:cNvPicPr>
            <a:picLocks noChangeAspect="1"/>
          </p:cNvPicPr>
          <p:nvPr/>
        </p:nvPicPr>
        <p:blipFill>
          <a:blip r:embed="rId6"/>
          <a:stretch>
            <a:fillRect/>
          </a:stretch>
        </p:blipFill>
        <p:spPr>
          <a:xfrm>
            <a:off x="6220182" y="4848820"/>
            <a:ext cx="524113" cy="524113"/>
          </a:xfrm>
          <a:prstGeom prst="rect">
            <a:avLst/>
          </a:prstGeom>
        </p:spPr>
      </p:pic>
      <p:sp>
        <p:nvSpPr>
          <p:cNvPr id="17" name="Text 9"/>
          <p:cNvSpPr/>
          <p:nvPr/>
        </p:nvSpPr>
        <p:spPr>
          <a:xfrm>
            <a:off x="6220182" y="5498663"/>
            <a:ext cx="1314937" cy="470535"/>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Barlow Bold" pitchFamily="34" charset="0"/>
                <a:ea typeface="Barlow Bold" pitchFamily="34" charset="-122"/>
                <a:cs typeface="Barlow Bold" pitchFamily="34" charset="-120"/>
              </a:rPr>
              <a:t>Scalability</a:t>
            </a:r>
            <a:endParaRPr lang="en-US" sz="2150" dirty="0"/>
          </a:p>
        </p:txBody>
      </p:sp>
      <p:sp>
        <p:nvSpPr>
          <p:cNvPr id="18" name="Text 10"/>
          <p:cNvSpPr/>
          <p:nvPr/>
        </p:nvSpPr>
        <p:spPr>
          <a:xfrm>
            <a:off x="6220183" y="5969198"/>
            <a:ext cx="2171464" cy="596265"/>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Montserrat" pitchFamily="34" charset="0"/>
                <a:ea typeface="Montserrat" pitchFamily="34" charset="-122"/>
                <a:cs typeface="Montserrat" pitchFamily="34" charset="-120"/>
              </a:rPr>
              <a:t>Scalable system for growing demands.</a:t>
            </a:r>
            <a:endParaRPr lang="en-US" sz="1650" dirty="0"/>
          </a:p>
        </p:txBody>
      </p:sp>
      <p:pic>
        <p:nvPicPr>
          <p:cNvPr id="19" name="Image 6" descr="preencoded.png"/>
          <p:cNvPicPr>
            <a:picLocks noChangeAspect="1"/>
          </p:cNvPicPr>
          <p:nvPr/>
        </p:nvPicPr>
        <p:blipFill>
          <a:blip r:embed="rId7"/>
          <a:stretch>
            <a:fillRect/>
          </a:stretch>
        </p:blipFill>
        <p:spPr>
          <a:xfrm>
            <a:off x="8883728" y="4974550"/>
            <a:ext cx="524113" cy="524113"/>
          </a:xfrm>
          <a:prstGeom prst="rect">
            <a:avLst/>
          </a:prstGeom>
        </p:spPr>
      </p:pic>
      <p:sp>
        <p:nvSpPr>
          <p:cNvPr id="20" name="Text 11"/>
          <p:cNvSpPr/>
          <p:nvPr/>
        </p:nvSpPr>
        <p:spPr>
          <a:xfrm>
            <a:off x="8883728" y="5601558"/>
            <a:ext cx="2349103" cy="689610"/>
          </a:xfrm>
          <a:prstGeom prst="rect">
            <a:avLst/>
          </a:prstGeom>
          <a:noFill/>
          <a:ln/>
        </p:spPr>
        <p:txBody>
          <a:bodyPr wrap="square" lIns="0" tIns="0" rIns="0" bIns="0" rtlCol="0" anchor="t"/>
          <a:lstStyle/>
          <a:p>
            <a:pPr marL="0" indent="0" algn="l">
              <a:lnSpc>
                <a:spcPts val="2700"/>
              </a:lnSpc>
              <a:buNone/>
            </a:pPr>
            <a:r>
              <a:rPr lang="en-US" sz="2150" b="1" dirty="0">
                <a:solidFill>
                  <a:srgbClr val="272525"/>
                </a:solidFill>
                <a:latin typeface="Barlow Bold" pitchFamily="34" charset="0"/>
                <a:ea typeface="Barlow Bold" pitchFamily="34" charset="-122"/>
                <a:cs typeface="Barlow Bold" pitchFamily="34" charset="-120"/>
              </a:rPr>
              <a:t>User Experience and Accessibility</a:t>
            </a:r>
            <a:endParaRPr lang="en-US" sz="2150" dirty="0"/>
          </a:p>
        </p:txBody>
      </p:sp>
      <p:sp>
        <p:nvSpPr>
          <p:cNvPr id="21" name="Text 12"/>
          <p:cNvSpPr/>
          <p:nvPr/>
        </p:nvSpPr>
        <p:spPr>
          <a:xfrm>
            <a:off x="8883848" y="6267330"/>
            <a:ext cx="2968628" cy="1006197"/>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Montserrat" pitchFamily="34" charset="0"/>
                <a:ea typeface="Montserrat" pitchFamily="34" charset="-122"/>
                <a:cs typeface="Montserrat" pitchFamily="34" charset="-120"/>
              </a:rPr>
              <a:t>seamless and accessible user experience for all candidates.</a:t>
            </a:r>
            <a:endParaRPr lang="en-US" sz="1650" dirty="0"/>
          </a:p>
        </p:txBody>
      </p:sp>
      <p:pic>
        <p:nvPicPr>
          <p:cNvPr id="2" name="Image 0" descr="preencoded.png"/>
          <p:cNvPicPr>
            <a:picLocks noChangeAspect="1"/>
          </p:cNvPicPr>
          <p:nvPr/>
        </p:nvPicPr>
        <p:blipFill>
          <a:blip r:embed="rId8"/>
          <a:stretch>
            <a:fillRect/>
          </a:stretch>
        </p:blipFill>
        <p:spPr>
          <a:xfrm>
            <a:off x="1099265" y="4430305"/>
            <a:ext cx="3730237" cy="3313158"/>
          </a:xfrm>
          <a:prstGeom prst="rect">
            <a:avLst/>
          </a:prstGeom>
        </p:spPr>
      </p:pic>
      <p:pic>
        <p:nvPicPr>
          <p:cNvPr id="22" name="Image 1" descr="preencoded.png"/>
          <p:cNvPicPr>
            <a:picLocks noChangeAspect="1"/>
          </p:cNvPicPr>
          <p:nvPr/>
        </p:nvPicPr>
        <p:blipFill>
          <a:blip r:embed="rId9"/>
          <a:stretch>
            <a:fillRect/>
          </a:stretch>
        </p:blipFill>
        <p:spPr>
          <a:xfrm>
            <a:off x="266998" y="1199699"/>
            <a:ext cx="5251251" cy="297202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EBE6C022-39E8-9FC6-13A8-07F3614681CF}"/>
              </a:ext>
            </a:extLst>
          </p:cNvPr>
          <p:cNvSpPr/>
          <p:nvPr/>
        </p:nvSpPr>
        <p:spPr>
          <a:xfrm>
            <a:off x="457200" y="1770185"/>
            <a:ext cx="13833231" cy="1751683"/>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a:p>
        </p:txBody>
      </p:sp>
      <p:sp>
        <p:nvSpPr>
          <p:cNvPr id="2" name="Text 0"/>
          <p:cNvSpPr/>
          <p:nvPr/>
        </p:nvSpPr>
        <p:spPr>
          <a:xfrm>
            <a:off x="557570" y="438507"/>
            <a:ext cx="4192667" cy="523994"/>
          </a:xfrm>
          <a:prstGeom prst="rect">
            <a:avLst/>
          </a:prstGeom>
          <a:noFill/>
          <a:ln/>
        </p:spPr>
        <p:txBody>
          <a:bodyPr wrap="none" lIns="0" tIns="0" rIns="0" bIns="0" rtlCol="0" anchor="t"/>
          <a:lstStyle/>
          <a:p>
            <a:pPr marL="0" indent="0">
              <a:lnSpc>
                <a:spcPts val="4100"/>
              </a:lnSpc>
              <a:buNone/>
            </a:pPr>
            <a:r>
              <a:rPr lang="en-US" sz="3300" b="1" dirty="0">
                <a:solidFill>
                  <a:srgbClr val="000000"/>
                </a:solidFill>
                <a:latin typeface="Barlow Bold" pitchFamily="34" charset="0"/>
                <a:ea typeface="Barlow Bold" pitchFamily="34" charset="-122"/>
                <a:cs typeface="Barlow Bold" pitchFamily="34" charset="-120"/>
              </a:rPr>
              <a:t>System Overview</a:t>
            </a:r>
            <a:endParaRPr lang="en-US" sz="3300" dirty="0"/>
          </a:p>
        </p:txBody>
      </p:sp>
      <p:sp>
        <p:nvSpPr>
          <p:cNvPr id="3" name="Text 1"/>
          <p:cNvSpPr/>
          <p:nvPr/>
        </p:nvSpPr>
        <p:spPr>
          <a:xfrm>
            <a:off x="557570" y="1201460"/>
            <a:ext cx="4210288" cy="314444"/>
          </a:xfrm>
          <a:prstGeom prst="rect">
            <a:avLst/>
          </a:prstGeom>
          <a:noFill/>
          <a:ln/>
        </p:spPr>
        <p:txBody>
          <a:bodyPr wrap="none" lIns="0" tIns="0" rIns="0" bIns="0" rtlCol="0" anchor="t"/>
          <a:lstStyle/>
          <a:p>
            <a:pPr marL="0" indent="0">
              <a:lnSpc>
                <a:spcPts val="2450"/>
              </a:lnSpc>
              <a:buNone/>
            </a:pPr>
            <a:r>
              <a:rPr lang="en-US" sz="1950" b="1" dirty="0">
                <a:solidFill>
                  <a:srgbClr val="000000"/>
                </a:solidFill>
                <a:latin typeface="Barlow Bold" pitchFamily="34" charset="0"/>
                <a:ea typeface="Barlow Bold" pitchFamily="34" charset="-122"/>
                <a:cs typeface="Barlow Bold" pitchFamily="34" charset="-120"/>
              </a:rPr>
              <a:t>Step-by-Step Workflow of the System</a:t>
            </a:r>
            <a:endParaRPr lang="en-US" sz="1950" dirty="0"/>
          </a:p>
        </p:txBody>
      </p:sp>
      <p:sp>
        <p:nvSpPr>
          <p:cNvPr id="5" name="Shape 3"/>
          <p:cNvSpPr/>
          <p:nvPr/>
        </p:nvSpPr>
        <p:spPr>
          <a:xfrm>
            <a:off x="557570" y="2368034"/>
            <a:ext cx="13515261" cy="22860"/>
          </a:xfrm>
          <a:prstGeom prst="roundRect">
            <a:avLst>
              <a:gd name="adj" fmla="val 627260"/>
            </a:avLst>
          </a:prstGeom>
          <a:solidFill>
            <a:srgbClr val="316BFF"/>
          </a:solidFill>
          <a:ln/>
        </p:spPr>
      </p:sp>
      <p:sp>
        <p:nvSpPr>
          <p:cNvPr id="6" name="Shape 4"/>
          <p:cNvSpPr/>
          <p:nvPr/>
        </p:nvSpPr>
        <p:spPr>
          <a:xfrm>
            <a:off x="1666161" y="2188845"/>
            <a:ext cx="358378" cy="358378"/>
          </a:xfrm>
          <a:prstGeom prst="roundRect">
            <a:avLst>
              <a:gd name="adj" fmla="val 40011"/>
            </a:avLst>
          </a:prstGeom>
          <a:solidFill>
            <a:srgbClr val="FFFFFF"/>
          </a:solidFill>
          <a:ln/>
          <a:effectLst>
            <a:outerShdw blurRad="39370" dist="19050" dir="13500000" algn="bl" rotWithShape="0">
              <a:srgbClr val="FFFFFF">
                <a:alpha val="70000"/>
              </a:srgbClr>
            </a:outerShdw>
          </a:effectLst>
        </p:spPr>
      </p:sp>
      <p:sp>
        <p:nvSpPr>
          <p:cNvPr id="7" name="Text 5"/>
          <p:cNvSpPr/>
          <p:nvPr/>
        </p:nvSpPr>
        <p:spPr>
          <a:xfrm>
            <a:off x="1719620" y="2210812"/>
            <a:ext cx="251460" cy="314444"/>
          </a:xfrm>
          <a:prstGeom prst="rect">
            <a:avLst/>
          </a:prstGeom>
          <a:noFill/>
          <a:ln/>
        </p:spPr>
        <p:txBody>
          <a:bodyPr wrap="none" lIns="0" tIns="0" rIns="0" bIns="0" rtlCol="0" anchor="t"/>
          <a:lstStyle/>
          <a:p>
            <a:pPr marL="0" indent="0" algn="ctr">
              <a:lnSpc>
                <a:spcPts val="1950"/>
              </a:lnSpc>
              <a:buNone/>
            </a:pPr>
            <a:r>
              <a:rPr lang="en-US" sz="1950" b="1" dirty="0">
                <a:solidFill>
                  <a:srgbClr val="272525"/>
                </a:solidFill>
                <a:latin typeface="Barlow Bold" pitchFamily="34" charset="0"/>
                <a:ea typeface="Barlow Bold" pitchFamily="34" charset="-122"/>
                <a:cs typeface="Barlow Bold" pitchFamily="34" charset="-120"/>
              </a:rPr>
              <a:t>1</a:t>
            </a:r>
            <a:endParaRPr lang="en-US" sz="1950" dirty="0"/>
          </a:p>
        </p:txBody>
      </p:sp>
      <p:sp>
        <p:nvSpPr>
          <p:cNvPr id="8" name="Text 6"/>
          <p:cNvSpPr/>
          <p:nvPr/>
        </p:nvSpPr>
        <p:spPr>
          <a:xfrm>
            <a:off x="716875" y="2706648"/>
            <a:ext cx="2256949" cy="254794"/>
          </a:xfrm>
          <a:prstGeom prst="rect">
            <a:avLst/>
          </a:prstGeom>
          <a:noFill/>
          <a:ln/>
        </p:spPr>
        <p:txBody>
          <a:bodyPr wrap="none" lIns="0" tIns="0" rIns="0" bIns="0" rtlCol="0" anchor="t"/>
          <a:lstStyle/>
          <a:p>
            <a:pPr marL="0" indent="0" algn="ctr">
              <a:lnSpc>
                <a:spcPts val="2000"/>
              </a:lnSpc>
              <a:buNone/>
            </a:pPr>
            <a:r>
              <a:rPr lang="en-US" b="1" dirty="0">
                <a:solidFill>
                  <a:srgbClr val="396AF1"/>
                </a:solidFill>
                <a:latin typeface="Montserrat" pitchFamily="34" charset="0"/>
                <a:ea typeface="Montserrat" pitchFamily="34" charset="-122"/>
                <a:cs typeface="Montserrat" pitchFamily="34" charset="-120"/>
              </a:rPr>
              <a:t>Candidate Login</a:t>
            </a:r>
            <a:endParaRPr lang="en-US" dirty="0"/>
          </a:p>
        </p:txBody>
      </p:sp>
      <p:sp>
        <p:nvSpPr>
          <p:cNvPr id="9" name="Shape 7"/>
          <p:cNvSpPr/>
          <p:nvPr/>
        </p:nvSpPr>
        <p:spPr>
          <a:xfrm>
            <a:off x="4401026" y="2188845"/>
            <a:ext cx="358378" cy="358378"/>
          </a:xfrm>
          <a:prstGeom prst="roundRect">
            <a:avLst>
              <a:gd name="adj" fmla="val 40011"/>
            </a:avLst>
          </a:prstGeom>
          <a:solidFill>
            <a:srgbClr val="FFFFFF"/>
          </a:solidFill>
          <a:ln/>
          <a:effectLst>
            <a:outerShdw blurRad="39370" dist="19050" dir="13500000" algn="bl" rotWithShape="0">
              <a:srgbClr val="FFFFFF">
                <a:alpha val="70000"/>
              </a:srgbClr>
            </a:outerShdw>
          </a:effectLst>
        </p:spPr>
      </p:sp>
      <p:sp>
        <p:nvSpPr>
          <p:cNvPr id="10" name="Text 8"/>
          <p:cNvSpPr/>
          <p:nvPr/>
        </p:nvSpPr>
        <p:spPr>
          <a:xfrm>
            <a:off x="4454485" y="2210812"/>
            <a:ext cx="251460" cy="314444"/>
          </a:xfrm>
          <a:prstGeom prst="rect">
            <a:avLst/>
          </a:prstGeom>
          <a:noFill/>
          <a:ln/>
        </p:spPr>
        <p:txBody>
          <a:bodyPr wrap="none" lIns="0" tIns="0" rIns="0" bIns="0" rtlCol="0" anchor="t"/>
          <a:lstStyle/>
          <a:p>
            <a:pPr marL="0" indent="0" algn="ctr">
              <a:lnSpc>
                <a:spcPts val="1950"/>
              </a:lnSpc>
              <a:buNone/>
            </a:pPr>
            <a:r>
              <a:rPr lang="en-US" sz="1950" b="1" dirty="0">
                <a:solidFill>
                  <a:srgbClr val="272525"/>
                </a:solidFill>
                <a:latin typeface="Barlow Bold" pitchFamily="34" charset="0"/>
                <a:ea typeface="Barlow Bold" pitchFamily="34" charset="-122"/>
                <a:cs typeface="Barlow Bold" pitchFamily="34" charset="-120"/>
              </a:rPr>
              <a:t>2</a:t>
            </a:r>
            <a:endParaRPr lang="en-US" sz="1950" dirty="0"/>
          </a:p>
        </p:txBody>
      </p:sp>
      <p:sp>
        <p:nvSpPr>
          <p:cNvPr id="11" name="Text 9"/>
          <p:cNvSpPr/>
          <p:nvPr/>
        </p:nvSpPr>
        <p:spPr>
          <a:xfrm>
            <a:off x="3451741" y="2706648"/>
            <a:ext cx="2256949" cy="254794"/>
          </a:xfrm>
          <a:prstGeom prst="rect">
            <a:avLst/>
          </a:prstGeom>
          <a:noFill/>
          <a:ln/>
        </p:spPr>
        <p:txBody>
          <a:bodyPr wrap="none" lIns="0" tIns="0" rIns="0" bIns="0" rtlCol="0" anchor="t"/>
          <a:lstStyle/>
          <a:p>
            <a:pPr marL="0" indent="0" algn="ctr">
              <a:lnSpc>
                <a:spcPts val="2000"/>
              </a:lnSpc>
              <a:buNone/>
            </a:pPr>
            <a:r>
              <a:rPr lang="en-US" sz="2000" b="1" dirty="0">
                <a:solidFill>
                  <a:srgbClr val="396AF1"/>
                </a:solidFill>
                <a:latin typeface="Montserrat" pitchFamily="34" charset="0"/>
                <a:ea typeface="Montserrat" pitchFamily="34" charset="-122"/>
                <a:cs typeface="Montserrat" pitchFamily="34" charset="-120"/>
              </a:rPr>
              <a:t>Biometric</a:t>
            </a:r>
            <a:endParaRPr lang="en-US" sz="2000" dirty="0"/>
          </a:p>
        </p:txBody>
      </p:sp>
      <p:sp>
        <p:nvSpPr>
          <p:cNvPr id="12" name="Text 10"/>
          <p:cNvSpPr/>
          <p:nvPr/>
        </p:nvSpPr>
        <p:spPr>
          <a:xfrm>
            <a:off x="3451741" y="3056930"/>
            <a:ext cx="2256949" cy="254794"/>
          </a:xfrm>
          <a:prstGeom prst="rect">
            <a:avLst/>
          </a:prstGeom>
          <a:noFill/>
          <a:ln/>
        </p:spPr>
        <p:txBody>
          <a:bodyPr wrap="none" lIns="0" tIns="0" rIns="0" bIns="0" rtlCol="0" anchor="t"/>
          <a:lstStyle/>
          <a:p>
            <a:pPr marL="0" indent="0" algn="ctr">
              <a:lnSpc>
                <a:spcPts val="2000"/>
              </a:lnSpc>
              <a:buNone/>
            </a:pPr>
            <a:r>
              <a:rPr lang="en-US" sz="2000" b="1" dirty="0">
                <a:solidFill>
                  <a:srgbClr val="396AF1"/>
                </a:solidFill>
                <a:latin typeface="Montserrat" pitchFamily="34" charset="0"/>
                <a:ea typeface="Montserrat" pitchFamily="34" charset="-122"/>
                <a:cs typeface="Montserrat" pitchFamily="34" charset="-120"/>
              </a:rPr>
              <a:t>Authentication</a:t>
            </a:r>
            <a:endParaRPr lang="en-US" sz="2000" dirty="0"/>
          </a:p>
        </p:txBody>
      </p:sp>
      <p:sp>
        <p:nvSpPr>
          <p:cNvPr id="13" name="Shape 11"/>
          <p:cNvSpPr/>
          <p:nvPr/>
        </p:nvSpPr>
        <p:spPr>
          <a:xfrm>
            <a:off x="7135892" y="2188845"/>
            <a:ext cx="358378" cy="358378"/>
          </a:xfrm>
          <a:prstGeom prst="roundRect">
            <a:avLst>
              <a:gd name="adj" fmla="val 40011"/>
            </a:avLst>
          </a:prstGeom>
          <a:solidFill>
            <a:srgbClr val="FFFFFF"/>
          </a:solidFill>
          <a:ln/>
          <a:effectLst>
            <a:outerShdw blurRad="39370" dist="19050" dir="13500000" algn="bl" rotWithShape="0">
              <a:srgbClr val="FFFFFF">
                <a:alpha val="70000"/>
              </a:srgbClr>
            </a:outerShdw>
          </a:effectLst>
        </p:spPr>
      </p:sp>
      <p:sp>
        <p:nvSpPr>
          <p:cNvPr id="14" name="Text 12"/>
          <p:cNvSpPr/>
          <p:nvPr/>
        </p:nvSpPr>
        <p:spPr>
          <a:xfrm>
            <a:off x="7189351" y="2210812"/>
            <a:ext cx="251460" cy="314444"/>
          </a:xfrm>
          <a:prstGeom prst="rect">
            <a:avLst/>
          </a:prstGeom>
          <a:noFill/>
          <a:ln/>
        </p:spPr>
        <p:txBody>
          <a:bodyPr wrap="none" lIns="0" tIns="0" rIns="0" bIns="0" rtlCol="0" anchor="t"/>
          <a:lstStyle/>
          <a:p>
            <a:pPr marL="0" indent="0" algn="ctr">
              <a:lnSpc>
                <a:spcPts val="1950"/>
              </a:lnSpc>
              <a:buNone/>
            </a:pPr>
            <a:r>
              <a:rPr lang="en-US" sz="1950" b="1" dirty="0">
                <a:solidFill>
                  <a:srgbClr val="272525"/>
                </a:solidFill>
                <a:latin typeface="Barlow Bold" pitchFamily="34" charset="0"/>
                <a:ea typeface="Barlow Bold" pitchFamily="34" charset="-122"/>
                <a:cs typeface="Barlow Bold" pitchFamily="34" charset="-120"/>
              </a:rPr>
              <a:t>3</a:t>
            </a:r>
            <a:endParaRPr lang="en-US" sz="1950" dirty="0"/>
          </a:p>
        </p:txBody>
      </p:sp>
      <p:sp>
        <p:nvSpPr>
          <p:cNvPr id="15" name="Text 13"/>
          <p:cNvSpPr/>
          <p:nvPr/>
        </p:nvSpPr>
        <p:spPr>
          <a:xfrm>
            <a:off x="6186607" y="2706648"/>
            <a:ext cx="2257068" cy="254794"/>
          </a:xfrm>
          <a:prstGeom prst="rect">
            <a:avLst/>
          </a:prstGeom>
          <a:noFill/>
          <a:ln/>
        </p:spPr>
        <p:txBody>
          <a:bodyPr wrap="none" lIns="0" tIns="0" rIns="0" bIns="0" rtlCol="0" anchor="t"/>
          <a:lstStyle/>
          <a:p>
            <a:pPr marL="0" indent="0" algn="ctr">
              <a:lnSpc>
                <a:spcPts val="2000"/>
              </a:lnSpc>
              <a:buNone/>
            </a:pPr>
            <a:r>
              <a:rPr lang="en-US" sz="2000" b="1" dirty="0">
                <a:solidFill>
                  <a:srgbClr val="396AF1"/>
                </a:solidFill>
                <a:latin typeface="Montserrat" pitchFamily="34" charset="0"/>
                <a:ea typeface="Montserrat" pitchFamily="34" charset="-122"/>
                <a:cs typeface="Montserrat" pitchFamily="34" charset="-120"/>
              </a:rPr>
              <a:t>Real-Time Monitoring</a:t>
            </a:r>
            <a:endParaRPr lang="en-US" sz="2000" dirty="0"/>
          </a:p>
        </p:txBody>
      </p:sp>
      <p:sp>
        <p:nvSpPr>
          <p:cNvPr id="16" name="Shape 14"/>
          <p:cNvSpPr/>
          <p:nvPr/>
        </p:nvSpPr>
        <p:spPr>
          <a:xfrm>
            <a:off x="9870877" y="2188845"/>
            <a:ext cx="358378" cy="358378"/>
          </a:xfrm>
          <a:prstGeom prst="roundRect">
            <a:avLst>
              <a:gd name="adj" fmla="val 40011"/>
            </a:avLst>
          </a:prstGeom>
          <a:solidFill>
            <a:srgbClr val="FFFFFF"/>
          </a:solidFill>
          <a:ln/>
          <a:effectLst>
            <a:outerShdw blurRad="39370" dist="19050" dir="13500000" algn="bl" rotWithShape="0">
              <a:srgbClr val="FFFFFF">
                <a:alpha val="70000"/>
              </a:srgbClr>
            </a:outerShdw>
          </a:effectLst>
        </p:spPr>
      </p:sp>
      <p:sp>
        <p:nvSpPr>
          <p:cNvPr id="17" name="Text 15"/>
          <p:cNvSpPr/>
          <p:nvPr/>
        </p:nvSpPr>
        <p:spPr>
          <a:xfrm>
            <a:off x="9924336" y="2210812"/>
            <a:ext cx="251460" cy="314444"/>
          </a:xfrm>
          <a:prstGeom prst="rect">
            <a:avLst/>
          </a:prstGeom>
          <a:noFill/>
          <a:ln/>
        </p:spPr>
        <p:txBody>
          <a:bodyPr wrap="none" lIns="0" tIns="0" rIns="0" bIns="0" rtlCol="0" anchor="t"/>
          <a:lstStyle/>
          <a:p>
            <a:pPr marL="0" indent="0" algn="ctr">
              <a:lnSpc>
                <a:spcPts val="1950"/>
              </a:lnSpc>
              <a:buNone/>
            </a:pPr>
            <a:r>
              <a:rPr lang="en-US" sz="1950" b="1" dirty="0">
                <a:solidFill>
                  <a:srgbClr val="272525"/>
                </a:solidFill>
                <a:latin typeface="Barlow Bold" pitchFamily="34" charset="0"/>
                <a:ea typeface="Barlow Bold" pitchFamily="34" charset="-122"/>
                <a:cs typeface="Barlow Bold" pitchFamily="34" charset="-120"/>
              </a:rPr>
              <a:t>4</a:t>
            </a:r>
            <a:endParaRPr lang="en-US" sz="1950" dirty="0"/>
          </a:p>
        </p:txBody>
      </p:sp>
      <p:sp>
        <p:nvSpPr>
          <p:cNvPr id="18" name="Text 16"/>
          <p:cNvSpPr/>
          <p:nvPr/>
        </p:nvSpPr>
        <p:spPr>
          <a:xfrm>
            <a:off x="8921591" y="2706648"/>
            <a:ext cx="2085933" cy="751404"/>
          </a:xfrm>
          <a:prstGeom prst="rect">
            <a:avLst/>
          </a:prstGeom>
          <a:noFill/>
          <a:ln/>
        </p:spPr>
        <p:txBody>
          <a:bodyPr wrap="none" lIns="0" tIns="0" rIns="0" bIns="0" rtlCol="0" anchor="t"/>
          <a:lstStyle/>
          <a:p>
            <a:pPr marL="0" indent="0" algn="ctr">
              <a:lnSpc>
                <a:spcPts val="2000"/>
              </a:lnSpc>
              <a:buNone/>
            </a:pPr>
            <a:r>
              <a:rPr lang="en-US" sz="2000" b="1" dirty="0">
                <a:solidFill>
                  <a:srgbClr val="396AF1"/>
                </a:solidFill>
                <a:latin typeface="Montserrat" pitchFamily="34" charset="0"/>
                <a:ea typeface="Montserrat" pitchFamily="34" charset="-122"/>
                <a:cs typeface="Montserrat" pitchFamily="34" charset="-120"/>
              </a:rPr>
              <a:t>Malpractice</a:t>
            </a:r>
          </a:p>
          <a:p>
            <a:pPr marL="0" indent="0" algn="ctr">
              <a:lnSpc>
                <a:spcPts val="2000"/>
              </a:lnSpc>
              <a:buNone/>
            </a:pPr>
            <a:r>
              <a:rPr lang="en-US" sz="2000" b="1" dirty="0">
                <a:solidFill>
                  <a:srgbClr val="396AF1"/>
                </a:solidFill>
                <a:latin typeface="Montserrat" pitchFamily="34" charset="0"/>
                <a:ea typeface="Montserrat" pitchFamily="34" charset="-122"/>
                <a:cs typeface="Montserrat" pitchFamily="34" charset="-120"/>
              </a:rPr>
              <a:t>Detection</a:t>
            </a:r>
            <a:endParaRPr lang="en-US" sz="2000" dirty="0"/>
          </a:p>
        </p:txBody>
      </p:sp>
      <p:sp>
        <p:nvSpPr>
          <p:cNvPr id="19" name="Shape 17"/>
          <p:cNvSpPr/>
          <p:nvPr/>
        </p:nvSpPr>
        <p:spPr>
          <a:xfrm>
            <a:off x="12605742" y="2188845"/>
            <a:ext cx="358378" cy="358378"/>
          </a:xfrm>
          <a:prstGeom prst="roundRect">
            <a:avLst>
              <a:gd name="adj" fmla="val 40011"/>
            </a:avLst>
          </a:prstGeom>
          <a:solidFill>
            <a:srgbClr val="FFFFFF"/>
          </a:solidFill>
          <a:ln/>
          <a:effectLst>
            <a:outerShdw blurRad="39370" dist="19050" dir="13500000" algn="bl" rotWithShape="0">
              <a:srgbClr val="FFFFFF">
                <a:alpha val="70000"/>
              </a:srgbClr>
            </a:outerShdw>
          </a:effectLst>
        </p:spPr>
      </p:sp>
      <p:sp>
        <p:nvSpPr>
          <p:cNvPr id="20" name="Text 18"/>
          <p:cNvSpPr/>
          <p:nvPr/>
        </p:nvSpPr>
        <p:spPr>
          <a:xfrm>
            <a:off x="12659201" y="2210812"/>
            <a:ext cx="251460" cy="314444"/>
          </a:xfrm>
          <a:prstGeom prst="rect">
            <a:avLst/>
          </a:prstGeom>
          <a:noFill/>
          <a:ln/>
        </p:spPr>
        <p:txBody>
          <a:bodyPr wrap="none" lIns="0" tIns="0" rIns="0" bIns="0" rtlCol="0" anchor="t"/>
          <a:lstStyle/>
          <a:p>
            <a:pPr marL="0" indent="0" algn="ctr">
              <a:lnSpc>
                <a:spcPts val="1950"/>
              </a:lnSpc>
              <a:buNone/>
            </a:pPr>
            <a:r>
              <a:rPr lang="en-US" sz="1950" b="1" dirty="0">
                <a:solidFill>
                  <a:srgbClr val="272525"/>
                </a:solidFill>
                <a:latin typeface="Barlow Bold" pitchFamily="34" charset="0"/>
                <a:ea typeface="Barlow Bold" pitchFamily="34" charset="-122"/>
                <a:cs typeface="Barlow Bold" pitchFamily="34" charset="-120"/>
              </a:rPr>
              <a:t>5</a:t>
            </a:r>
            <a:endParaRPr lang="en-US" sz="1950" dirty="0"/>
          </a:p>
        </p:txBody>
      </p:sp>
      <p:sp>
        <p:nvSpPr>
          <p:cNvPr id="21" name="Text 19"/>
          <p:cNvSpPr/>
          <p:nvPr/>
        </p:nvSpPr>
        <p:spPr>
          <a:xfrm>
            <a:off x="11656457" y="2706648"/>
            <a:ext cx="2257068" cy="254794"/>
          </a:xfrm>
          <a:prstGeom prst="rect">
            <a:avLst/>
          </a:prstGeom>
          <a:noFill/>
          <a:ln/>
        </p:spPr>
        <p:txBody>
          <a:bodyPr wrap="none" lIns="0" tIns="0" rIns="0" bIns="0" rtlCol="0" anchor="t"/>
          <a:lstStyle/>
          <a:p>
            <a:pPr marL="0" indent="0" algn="ctr">
              <a:lnSpc>
                <a:spcPts val="2000"/>
              </a:lnSpc>
              <a:buNone/>
            </a:pPr>
            <a:r>
              <a:rPr lang="en-US" sz="2000" b="1" dirty="0">
                <a:solidFill>
                  <a:srgbClr val="396AF1"/>
                </a:solidFill>
                <a:latin typeface="Montserrat" pitchFamily="34" charset="0"/>
                <a:ea typeface="Montserrat" pitchFamily="34" charset="-122"/>
                <a:cs typeface="Montserrat" pitchFamily="34" charset="-120"/>
              </a:rPr>
              <a:t>Post-Exam Analysis</a:t>
            </a:r>
            <a:endParaRPr lang="en-US" sz="2000" dirty="0"/>
          </a:p>
        </p:txBody>
      </p:sp>
      <p:sp>
        <p:nvSpPr>
          <p:cNvPr id="22" name="Text 20"/>
          <p:cNvSpPr/>
          <p:nvPr/>
        </p:nvSpPr>
        <p:spPr>
          <a:xfrm>
            <a:off x="11656457" y="3056930"/>
            <a:ext cx="2257068" cy="254794"/>
          </a:xfrm>
          <a:prstGeom prst="rect">
            <a:avLst/>
          </a:prstGeom>
          <a:noFill/>
          <a:ln/>
        </p:spPr>
        <p:txBody>
          <a:bodyPr wrap="none" lIns="0" tIns="0" rIns="0" bIns="0" rtlCol="0" anchor="t"/>
          <a:lstStyle/>
          <a:p>
            <a:pPr marL="0" indent="0" algn="ctr">
              <a:lnSpc>
                <a:spcPts val="2000"/>
              </a:lnSpc>
              <a:buNone/>
            </a:pPr>
            <a:endParaRPr lang="en-US" sz="1250" dirty="0"/>
          </a:p>
        </p:txBody>
      </p:sp>
      <p:sp>
        <p:nvSpPr>
          <p:cNvPr id="23" name="Text 21"/>
          <p:cNvSpPr/>
          <p:nvPr/>
        </p:nvSpPr>
        <p:spPr>
          <a:xfrm>
            <a:off x="557570" y="3577590"/>
            <a:ext cx="13515261" cy="231934"/>
          </a:xfrm>
          <a:prstGeom prst="rect">
            <a:avLst/>
          </a:prstGeom>
          <a:noFill/>
          <a:ln/>
        </p:spPr>
        <p:txBody>
          <a:bodyPr wrap="none" lIns="0" tIns="0" rIns="0" bIns="0" rtlCol="0" anchor="t"/>
          <a:lstStyle/>
          <a:p>
            <a:pPr marL="800100" lvl="1" indent="-342900">
              <a:lnSpc>
                <a:spcPts val="2000"/>
              </a:lnSpc>
              <a:buSzPct val="100000"/>
              <a:buFont typeface="+mj-lt"/>
              <a:buAutoNum type="arabicPeriod"/>
            </a:pPr>
            <a:endParaRPr lang="en-US" dirty="0"/>
          </a:p>
        </p:txBody>
      </p:sp>
      <p:sp>
        <p:nvSpPr>
          <p:cNvPr id="24" name="Text 22"/>
          <p:cNvSpPr/>
          <p:nvPr/>
        </p:nvSpPr>
        <p:spPr>
          <a:xfrm>
            <a:off x="557571" y="3865245"/>
            <a:ext cx="8785722" cy="318610"/>
          </a:xfrm>
          <a:prstGeom prst="rect">
            <a:avLst/>
          </a:prstGeom>
          <a:noFill/>
          <a:ln/>
        </p:spPr>
        <p:txBody>
          <a:bodyPr wrap="none" lIns="0" tIns="0" rIns="0" bIns="0" rtlCol="0" anchor="t"/>
          <a:lstStyle/>
          <a:p>
            <a:pPr marL="685800" lvl="1" indent="-342900">
              <a:lnSpc>
                <a:spcPts val="2000"/>
              </a:lnSpc>
              <a:buSzPct val="100000"/>
              <a:buChar char="•"/>
            </a:pPr>
            <a:endParaRPr lang="en-US" dirty="0"/>
          </a:p>
        </p:txBody>
      </p:sp>
      <p:sp>
        <p:nvSpPr>
          <p:cNvPr id="25" name="Text 23"/>
          <p:cNvSpPr/>
          <p:nvPr/>
        </p:nvSpPr>
        <p:spPr>
          <a:xfrm>
            <a:off x="557570" y="4239577"/>
            <a:ext cx="13515261" cy="254794"/>
          </a:xfrm>
          <a:prstGeom prst="rect">
            <a:avLst/>
          </a:prstGeom>
          <a:noFill/>
          <a:ln/>
        </p:spPr>
        <p:txBody>
          <a:bodyPr wrap="none" lIns="0" tIns="0" rIns="0" bIns="0" rtlCol="0" anchor="t"/>
          <a:lstStyle/>
          <a:p>
            <a:pPr marL="342900" indent="-342900">
              <a:lnSpc>
                <a:spcPts val="2000"/>
              </a:lnSpc>
              <a:buSzPct val="100000"/>
              <a:buFont typeface="+mj-lt"/>
              <a:buAutoNum type="arabicPeriod" startAt="2"/>
            </a:pPr>
            <a:endParaRPr lang="en-US" dirty="0"/>
          </a:p>
        </p:txBody>
      </p:sp>
      <p:sp>
        <p:nvSpPr>
          <p:cNvPr id="26" name="Text 24"/>
          <p:cNvSpPr/>
          <p:nvPr/>
        </p:nvSpPr>
        <p:spPr>
          <a:xfrm>
            <a:off x="557571" y="4550093"/>
            <a:ext cx="6370768" cy="254793"/>
          </a:xfrm>
          <a:prstGeom prst="rect">
            <a:avLst/>
          </a:prstGeom>
          <a:noFill/>
          <a:ln/>
        </p:spPr>
        <p:txBody>
          <a:bodyPr wrap="none" lIns="0" tIns="0" rIns="0" bIns="0" rtlCol="0" anchor="t"/>
          <a:lstStyle/>
          <a:p>
            <a:pPr marL="685800" lvl="1" indent="-342900">
              <a:lnSpc>
                <a:spcPts val="2000"/>
              </a:lnSpc>
              <a:buSzPct val="100000"/>
              <a:buChar char="•"/>
            </a:pPr>
            <a:endParaRPr lang="en-US" dirty="0"/>
          </a:p>
        </p:txBody>
      </p:sp>
      <p:sp>
        <p:nvSpPr>
          <p:cNvPr id="27" name="Text 25"/>
          <p:cNvSpPr/>
          <p:nvPr/>
        </p:nvSpPr>
        <p:spPr>
          <a:xfrm>
            <a:off x="557570" y="4860608"/>
            <a:ext cx="6631781" cy="318610"/>
          </a:xfrm>
          <a:prstGeom prst="rect">
            <a:avLst/>
          </a:prstGeom>
          <a:noFill/>
          <a:ln/>
        </p:spPr>
        <p:txBody>
          <a:bodyPr wrap="none" lIns="0" tIns="0" rIns="0" bIns="0" rtlCol="0" anchor="t"/>
          <a:lstStyle/>
          <a:p>
            <a:pPr marL="685800" lvl="1" indent="-342900">
              <a:lnSpc>
                <a:spcPts val="2000"/>
              </a:lnSpc>
              <a:buSzPct val="100000"/>
              <a:buChar char="•"/>
            </a:pPr>
            <a:endParaRPr lang="en-US" dirty="0"/>
          </a:p>
        </p:txBody>
      </p:sp>
      <p:sp>
        <p:nvSpPr>
          <p:cNvPr id="28" name="Text 26"/>
          <p:cNvSpPr/>
          <p:nvPr/>
        </p:nvSpPr>
        <p:spPr>
          <a:xfrm>
            <a:off x="557570" y="5234940"/>
            <a:ext cx="13515261" cy="254794"/>
          </a:xfrm>
          <a:prstGeom prst="rect">
            <a:avLst/>
          </a:prstGeom>
          <a:noFill/>
          <a:ln/>
        </p:spPr>
        <p:txBody>
          <a:bodyPr wrap="none" lIns="0" tIns="0" rIns="0" bIns="0" rtlCol="0" anchor="t"/>
          <a:lstStyle/>
          <a:p>
            <a:pPr marL="342900" indent="-342900">
              <a:lnSpc>
                <a:spcPts val="2000"/>
              </a:lnSpc>
              <a:buSzPct val="100000"/>
              <a:buFont typeface="+mj-lt"/>
              <a:buAutoNum type="arabicPeriod" startAt="3"/>
            </a:pPr>
            <a:endParaRPr lang="en-US" dirty="0"/>
          </a:p>
        </p:txBody>
      </p:sp>
      <p:sp>
        <p:nvSpPr>
          <p:cNvPr id="29" name="Text 27"/>
          <p:cNvSpPr/>
          <p:nvPr/>
        </p:nvSpPr>
        <p:spPr>
          <a:xfrm>
            <a:off x="557570" y="5545455"/>
            <a:ext cx="13515261" cy="254794"/>
          </a:xfrm>
          <a:prstGeom prst="rect">
            <a:avLst/>
          </a:prstGeom>
          <a:noFill/>
          <a:ln/>
        </p:spPr>
        <p:txBody>
          <a:bodyPr wrap="none" lIns="0" tIns="0" rIns="0" bIns="0" rtlCol="0" anchor="t"/>
          <a:lstStyle/>
          <a:p>
            <a:pPr marL="685800" lvl="1" indent="-342900">
              <a:lnSpc>
                <a:spcPts val="2000"/>
              </a:lnSpc>
              <a:buSzPct val="100000"/>
              <a:buChar char="•"/>
            </a:pPr>
            <a:endParaRPr lang="en-US" dirty="0"/>
          </a:p>
        </p:txBody>
      </p:sp>
      <p:sp>
        <p:nvSpPr>
          <p:cNvPr id="30" name="Text 28"/>
          <p:cNvSpPr/>
          <p:nvPr/>
        </p:nvSpPr>
        <p:spPr>
          <a:xfrm>
            <a:off x="557570" y="5855970"/>
            <a:ext cx="13515261" cy="254794"/>
          </a:xfrm>
          <a:prstGeom prst="rect">
            <a:avLst/>
          </a:prstGeom>
          <a:noFill/>
          <a:ln/>
        </p:spPr>
        <p:txBody>
          <a:bodyPr wrap="none" lIns="0" tIns="0" rIns="0" bIns="0" rtlCol="0" anchor="t"/>
          <a:lstStyle/>
          <a:p>
            <a:pPr marL="685800" lvl="1" indent="-342900">
              <a:lnSpc>
                <a:spcPts val="2000"/>
              </a:lnSpc>
              <a:buSzPct val="100000"/>
              <a:buChar char="•"/>
            </a:pPr>
            <a:endParaRPr lang="en-US" dirty="0"/>
          </a:p>
        </p:txBody>
      </p:sp>
      <p:sp>
        <p:nvSpPr>
          <p:cNvPr id="31" name="Text 29"/>
          <p:cNvSpPr/>
          <p:nvPr/>
        </p:nvSpPr>
        <p:spPr>
          <a:xfrm>
            <a:off x="557570" y="6230302"/>
            <a:ext cx="13515261" cy="254794"/>
          </a:xfrm>
          <a:prstGeom prst="rect">
            <a:avLst/>
          </a:prstGeom>
          <a:noFill/>
          <a:ln/>
        </p:spPr>
        <p:txBody>
          <a:bodyPr wrap="none" lIns="0" tIns="0" rIns="0" bIns="0" rtlCol="0" anchor="t"/>
          <a:lstStyle/>
          <a:p>
            <a:pPr marL="342900" indent="-342900">
              <a:lnSpc>
                <a:spcPts val="2000"/>
              </a:lnSpc>
              <a:buSzPct val="100000"/>
              <a:buFont typeface="+mj-lt"/>
              <a:buAutoNum type="arabicPeriod" startAt="4"/>
            </a:pPr>
            <a:endParaRPr lang="en-US" dirty="0"/>
          </a:p>
        </p:txBody>
      </p:sp>
      <p:sp>
        <p:nvSpPr>
          <p:cNvPr id="32" name="Text 30"/>
          <p:cNvSpPr/>
          <p:nvPr/>
        </p:nvSpPr>
        <p:spPr>
          <a:xfrm>
            <a:off x="557570" y="6540818"/>
            <a:ext cx="13515261" cy="254794"/>
          </a:xfrm>
          <a:prstGeom prst="rect">
            <a:avLst/>
          </a:prstGeom>
          <a:noFill/>
          <a:ln/>
        </p:spPr>
        <p:txBody>
          <a:bodyPr wrap="none" lIns="0" tIns="0" rIns="0" bIns="0" rtlCol="0" anchor="t"/>
          <a:lstStyle/>
          <a:p>
            <a:pPr marL="685800" lvl="1" indent="-342900">
              <a:lnSpc>
                <a:spcPts val="2000"/>
              </a:lnSpc>
              <a:buSzPct val="100000"/>
              <a:buChar char="•"/>
            </a:pPr>
            <a:endParaRPr lang="en-US" dirty="0"/>
          </a:p>
        </p:txBody>
      </p:sp>
      <p:sp>
        <p:nvSpPr>
          <p:cNvPr id="33" name="Text 31"/>
          <p:cNvSpPr/>
          <p:nvPr/>
        </p:nvSpPr>
        <p:spPr>
          <a:xfrm>
            <a:off x="557570" y="6851333"/>
            <a:ext cx="13515261" cy="254794"/>
          </a:xfrm>
          <a:prstGeom prst="rect">
            <a:avLst/>
          </a:prstGeom>
          <a:noFill/>
          <a:ln/>
        </p:spPr>
        <p:txBody>
          <a:bodyPr wrap="none" lIns="0" tIns="0" rIns="0" bIns="0" rtlCol="0" anchor="t"/>
          <a:lstStyle/>
          <a:p>
            <a:pPr marL="685800" lvl="1" indent="-342900">
              <a:lnSpc>
                <a:spcPts val="2000"/>
              </a:lnSpc>
              <a:buSzPct val="100000"/>
              <a:buChar char="•"/>
            </a:pPr>
            <a:endParaRPr lang="en-US" dirty="0"/>
          </a:p>
        </p:txBody>
      </p:sp>
      <p:sp>
        <p:nvSpPr>
          <p:cNvPr id="34" name="Text 32"/>
          <p:cNvSpPr/>
          <p:nvPr/>
        </p:nvSpPr>
        <p:spPr>
          <a:xfrm>
            <a:off x="716875" y="7225665"/>
            <a:ext cx="13355956" cy="254794"/>
          </a:xfrm>
          <a:prstGeom prst="rect">
            <a:avLst/>
          </a:prstGeom>
          <a:noFill/>
          <a:ln/>
        </p:spPr>
        <p:txBody>
          <a:bodyPr wrap="none" lIns="0" tIns="0" rIns="0" bIns="0" rtlCol="0" anchor="t"/>
          <a:lstStyle/>
          <a:p>
            <a:pPr marL="342900" indent="-342900">
              <a:lnSpc>
                <a:spcPts val="2000"/>
              </a:lnSpc>
              <a:buSzPct val="100000"/>
              <a:buFont typeface="+mj-lt"/>
              <a:buAutoNum type="arabicPeriod" startAt="5"/>
            </a:pPr>
            <a:endParaRPr lang="en-US" dirty="0"/>
          </a:p>
        </p:txBody>
      </p:sp>
      <p:sp>
        <p:nvSpPr>
          <p:cNvPr id="35" name="Text 33"/>
          <p:cNvSpPr/>
          <p:nvPr/>
        </p:nvSpPr>
        <p:spPr>
          <a:xfrm>
            <a:off x="557570" y="7536180"/>
            <a:ext cx="13515261" cy="254794"/>
          </a:xfrm>
          <a:prstGeom prst="rect">
            <a:avLst/>
          </a:prstGeom>
          <a:noFill/>
          <a:ln/>
        </p:spPr>
        <p:txBody>
          <a:bodyPr wrap="none" lIns="0" tIns="0" rIns="0" bIns="0" rtlCol="0" anchor="t"/>
          <a:lstStyle/>
          <a:p>
            <a:pPr marL="342900" lvl="1">
              <a:lnSpc>
                <a:spcPts val="2000"/>
              </a:lnSpc>
              <a:buSzPct val="100000"/>
            </a:pPr>
            <a:endParaRPr lang="en-US" dirty="0"/>
          </a:p>
        </p:txBody>
      </p:sp>
      <p:pic>
        <p:nvPicPr>
          <p:cNvPr id="4" name="Picture 3">
            <a:extLst>
              <a:ext uri="{FF2B5EF4-FFF2-40B4-BE49-F238E27FC236}">
                <a16:creationId xmlns:a16="http://schemas.microsoft.com/office/drawing/2014/main" id="{FF7DE177-F9D5-B26A-762B-9E6289C615D4}"/>
              </a:ext>
            </a:extLst>
          </p:cNvPr>
          <p:cNvPicPr>
            <a:picLocks noChangeAspect="1"/>
          </p:cNvPicPr>
          <p:nvPr/>
        </p:nvPicPr>
        <p:blipFill>
          <a:blip r:embed="rId3"/>
          <a:stretch>
            <a:fillRect/>
          </a:stretch>
        </p:blipFill>
        <p:spPr>
          <a:xfrm>
            <a:off x="2751779" y="3951921"/>
            <a:ext cx="9732259" cy="298018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58309" y="1279088"/>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396AF1"/>
                </a:solidFill>
                <a:latin typeface="Barlow Bold" pitchFamily="34" charset="0"/>
                <a:ea typeface="Barlow Bold" pitchFamily="34" charset="-122"/>
                <a:cs typeface="Barlow Bold" pitchFamily="34" charset="-120"/>
              </a:rPr>
              <a:t>Technology Stack</a:t>
            </a:r>
            <a:endParaRPr lang="en-US" sz="4450" dirty="0"/>
          </a:p>
        </p:txBody>
      </p:sp>
      <p:pic>
        <p:nvPicPr>
          <p:cNvPr id="3" name="Image 0" descr="preencoded.png"/>
          <p:cNvPicPr>
            <a:picLocks noChangeAspect="1"/>
          </p:cNvPicPr>
          <p:nvPr/>
        </p:nvPicPr>
        <p:blipFill>
          <a:blip r:embed="rId3"/>
          <a:stretch>
            <a:fillRect/>
          </a:stretch>
        </p:blipFill>
        <p:spPr>
          <a:xfrm>
            <a:off x="758309" y="2425065"/>
            <a:ext cx="541615" cy="541615"/>
          </a:xfrm>
          <a:prstGeom prst="rect">
            <a:avLst/>
          </a:prstGeom>
        </p:spPr>
      </p:pic>
      <p:sp>
        <p:nvSpPr>
          <p:cNvPr id="4" name="Text 1"/>
          <p:cNvSpPr/>
          <p:nvPr/>
        </p:nvSpPr>
        <p:spPr>
          <a:xfrm>
            <a:off x="758309" y="3183255"/>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27272B"/>
                </a:solidFill>
                <a:latin typeface="Barlow Bold" pitchFamily="34" charset="0"/>
                <a:ea typeface="Barlow Bold" pitchFamily="34" charset="-122"/>
                <a:cs typeface="Barlow Bold" pitchFamily="34" charset="-120"/>
              </a:rPr>
              <a:t>Frontend</a:t>
            </a:r>
            <a:endParaRPr lang="en-US" sz="2200" dirty="0"/>
          </a:p>
        </p:txBody>
      </p:sp>
      <p:sp>
        <p:nvSpPr>
          <p:cNvPr id="5" name="Text 2"/>
          <p:cNvSpPr/>
          <p:nvPr/>
        </p:nvSpPr>
        <p:spPr>
          <a:xfrm>
            <a:off x="758309" y="3669387"/>
            <a:ext cx="3034665" cy="693420"/>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Montserrat" pitchFamily="34" charset="0"/>
                <a:ea typeface="Montserrat" pitchFamily="34" charset="-122"/>
                <a:cs typeface="Montserrat" pitchFamily="34" charset="-120"/>
              </a:rPr>
              <a:t>Description of frontend technologies</a:t>
            </a:r>
            <a:endParaRPr lang="en-US" sz="1700" dirty="0"/>
          </a:p>
        </p:txBody>
      </p:sp>
      <p:pic>
        <p:nvPicPr>
          <p:cNvPr id="6" name="Image 1" descr="preencoded.png"/>
          <p:cNvPicPr>
            <a:picLocks noChangeAspect="1"/>
          </p:cNvPicPr>
          <p:nvPr/>
        </p:nvPicPr>
        <p:blipFill>
          <a:blip r:embed="rId4"/>
          <a:stretch>
            <a:fillRect/>
          </a:stretch>
        </p:blipFill>
        <p:spPr>
          <a:xfrm>
            <a:off x="4117896" y="2425065"/>
            <a:ext cx="541615" cy="541615"/>
          </a:xfrm>
          <a:prstGeom prst="rect">
            <a:avLst/>
          </a:prstGeom>
        </p:spPr>
      </p:pic>
      <p:sp>
        <p:nvSpPr>
          <p:cNvPr id="7" name="Text 3"/>
          <p:cNvSpPr/>
          <p:nvPr/>
        </p:nvSpPr>
        <p:spPr>
          <a:xfrm>
            <a:off x="4117896" y="3183255"/>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272525"/>
                </a:solidFill>
                <a:latin typeface="Barlow Bold" pitchFamily="34" charset="0"/>
                <a:ea typeface="Barlow Bold" pitchFamily="34" charset="-122"/>
                <a:cs typeface="Barlow Bold" pitchFamily="34" charset="-120"/>
              </a:rPr>
              <a:t>Backend</a:t>
            </a:r>
            <a:endParaRPr lang="en-US" sz="2200" dirty="0"/>
          </a:p>
        </p:txBody>
      </p:sp>
      <p:sp>
        <p:nvSpPr>
          <p:cNvPr id="8" name="Text 4"/>
          <p:cNvSpPr/>
          <p:nvPr/>
        </p:nvSpPr>
        <p:spPr>
          <a:xfrm>
            <a:off x="4117896" y="3669387"/>
            <a:ext cx="3034784" cy="693420"/>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Montserrat" pitchFamily="34" charset="0"/>
                <a:ea typeface="Montserrat" pitchFamily="34" charset="-122"/>
                <a:cs typeface="Montserrat" pitchFamily="34" charset="-120"/>
              </a:rPr>
              <a:t>Description of backend technologies</a:t>
            </a:r>
            <a:endParaRPr lang="en-US" sz="1700" dirty="0"/>
          </a:p>
        </p:txBody>
      </p:sp>
      <p:pic>
        <p:nvPicPr>
          <p:cNvPr id="9" name="Image 2" descr="preencoded.png"/>
          <p:cNvPicPr>
            <a:picLocks noChangeAspect="1"/>
          </p:cNvPicPr>
          <p:nvPr/>
        </p:nvPicPr>
        <p:blipFill>
          <a:blip r:embed="rId5"/>
          <a:stretch>
            <a:fillRect/>
          </a:stretch>
        </p:blipFill>
        <p:spPr>
          <a:xfrm>
            <a:off x="7477601" y="2425065"/>
            <a:ext cx="541615" cy="541615"/>
          </a:xfrm>
          <a:prstGeom prst="rect">
            <a:avLst/>
          </a:prstGeom>
        </p:spPr>
      </p:pic>
      <p:sp>
        <p:nvSpPr>
          <p:cNvPr id="10" name="Text 5"/>
          <p:cNvSpPr/>
          <p:nvPr/>
        </p:nvSpPr>
        <p:spPr>
          <a:xfrm>
            <a:off x="7477601" y="3183255"/>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272525"/>
                </a:solidFill>
                <a:latin typeface="Barlow Bold" pitchFamily="34" charset="0"/>
                <a:ea typeface="Barlow Bold" pitchFamily="34" charset="-122"/>
                <a:cs typeface="Barlow Bold" pitchFamily="34" charset="-120"/>
              </a:rPr>
              <a:t>ML Algorithm</a:t>
            </a:r>
            <a:endParaRPr lang="en-US" sz="2200" dirty="0"/>
          </a:p>
        </p:txBody>
      </p:sp>
      <p:sp>
        <p:nvSpPr>
          <p:cNvPr id="11" name="Text 6"/>
          <p:cNvSpPr/>
          <p:nvPr/>
        </p:nvSpPr>
        <p:spPr>
          <a:xfrm>
            <a:off x="7477601" y="3669387"/>
            <a:ext cx="3034784" cy="693420"/>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Montserrat" pitchFamily="34" charset="0"/>
                <a:ea typeface="Montserrat" pitchFamily="34" charset="-122"/>
                <a:cs typeface="Montserrat" pitchFamily="34" charset="-120"/>
              </a:rPr>
              <a:t>Description of ML algorithms</a:t>
            </a:r>
            <a:endParaRPr lang="en-US" sz="1700" dirty="0"/>
          </a:p>
        </p:txBody>
      </p:sp>
      <p:pic>
        <p:nvPicPr>
          <p:cNvPr id="12" name="Image 3" descr="preencoded.png"/>
          <p:cNvPicPr>
            <a:picLocks noChangeAspect="1"/>
          </p:cNvPicPr>
          <p:nvPr/>
        </p:nvPicPr>
        <p:blipFill>
          <a:blip r:embed="rId6"/>
          <a:stretch>
            <a:fillRect/>
          </a:stretch>
        </p:blipFill>
        <p:spPr>
          <a:xfrm>
            <a:off x="10837307" y="2425065"/>
            <a:ext cx="541615" cy="541615"/>
          </a:xfrm>
          <a:prstGeom prst="rect">
            <a:avLst/>
          </a:prstGeom>
        </p:spPr>
      </p:pic>
      <p:sp>
        <p:nvSpPr>
          <p:cNvPr id="13" name="Text 7"/>
          <p:cNvSpPr/>
          <p:nvPr/>
        </p:nvSpPr>
        <p:spPr>
          <a:xfrm>
            <a:off x="10837307" y="3183255"/>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272525"/>
                </a:solidFill>
                <a:latin typeface="Barlow Bold" pitchFamily="34" charset="0"/>
                <a:ea typeface="Barlow Bold" pitchFamily="34" charset="-122"/>
                <a:cs typeface="Barlow Bold" pitchFamily="34" charset="-120"/>
              </a:rPr>
              <a:t>Security</a:t>
            </a:r>
            <a:endParaRPr lang="en-US" sz="2200" dirty="0"/>
          </a:p>
        </p:txBody>
      </p:sp>
      <p:sp>
        <p:nvSpPr>
          <p:cNvPr id="14" name="Text 8"/>
          <p:cNvSpPr/>
          <p:nvPr/>
        </p:nvSpPr>
        <p:spPr>
          <a:xfrm>
            <a:off x="10837307" y="3669387"/>
            <a:ext cx="3034784" cy="693420"/>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Montserrat" pitchFamily="34" charset="0"/>
                <a:ea typeface="Montserrat" pitchFamily="34" charset="-122"/>
                <a:cs typeface="Montserrat" pitchFamily="34" charset="-120"/>
              </a:rPr>
              <a:t>Description of security measures</a:t>
            </a:r>
            <a:endParaRPr lang="en-US" sz="1700" dirty="0"/>
          </a:p>
        </p:txBody>
      </p:sp>
      <p:pic>
        <p:nvPicPr>
          <p:cNvPr id="15" name="Image 4" descr="preencoded.png"/>
          <p:cNvPicPr>
            <a:picLocks noChangeAspect="1"/>
          </p:cNvPicPr>
          <p:nvPr/>
        </p:nvPicPr>
        <p:blipFill>
          <a:blip r:embed="rId7"/>
          <a:stretch>
            <a:fillRect/>
          </a:stretch>
        </p:blipFill>
        <p:spPr>
          <a:xfrm>
            <a:off x="758309" y="5012769"/>
            <a:ext cx="541615" cy="541615"/>
          </a:xfrm>
          <a:prstGeom prst="rect">
            <a:avLst/>
          </a:prstGeom>
        </p:spPr>
      </p:pic>
      <p:sp>
        <p:nvSpPr>
          <p:cNvPr id="16" name="Text 9"/>
          <p:cNvSpPr/>
          <p:nvPr/>
        </p:nvSpPr>
        <p:spPr>
          <a:xfrm>
            <a:off x="758309" y="5770959"/>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272525"/>
                </a:solidFill>
                <a:latin typeface="Barlow Bold" pitchFamily="34" charset="0"/>
                <a:ea typeface="Barlow Bold" pitchFamily="34" charset="-122"/>
                <a:cs typeface="Barlow Bold" pitchFamily="34" charset="-120"/>
              </a:rPr>
              <a:t>Api</a:t>
            </a:r>
            <a:endParaRPr lang="en-US" sz="2200" dirty="0"/>
          </a:p>
        </p:txBody>
      </p:sp>
      <p:sp>
        <p:nvSpPr>
          <p:cNvPr id="17" name="Text 10"/>
          <p:cNvSpPr/>
          <p:nvPr/>
        </p:nvSpPr>
        <p:spPr>
          <a:xfrm>
            <a:off x="758309" y="6257092"/>
            <a:ext cx="3034665" cy="693420"/>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Google Cloud Video Intelligence API</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34218" y="520801"/>
            <a:ext cx="5701546" cy="1300820"/>
          </a:xfrm>
          <a:prstGeom prst="rect">
            <a:avLst/>
          </a:prstGeom>
          <a:noFill/>
          <a:ln/>
        </p:spPr>
        <p:txBody>
          <a:bodyPr wrap="none" lIns="0" tIns="0" rIns="0" bIns="0" rtlCol="0" anchor="t"/>
          <a:lstStyle/>
          <a:p>
            <a:pPr marL="0" indent="0">
              <a:lnSpc>
                <a:spcPts val="5600"/>
              </a:lnSpc>
              <a:buNone/>
            </a:pPr>
            <a:r>
              <a:rPr lang="en-US" sz="4450" b="1" dirty="0">
                <a:solidFill>
                  <a:srgbClr val="000000"/>
                </a:solidFill>
                <a:latin typeface="Barlow Bold" pitchFamily="34" charset="0"/>
                <a:ea typeface="Barlow Bold" pitchFamily="34" charset="-122"/>
                <a:cs typeface="Barlow Bold" pitchFamily="34" charset="-120"/>
              </a:rPr>
              <a:t>API Integration</a:t>
            </a:r>
            <a:endParaRPr lang="en-US" sz="4450" dirty="0"/>
          </a:p>
        </p:txBody>
      </p:sp>
      <p:pic>
        <p:nvPicPr>
          <p:cNvPr id="3" name="Image 0" descr="preencoded.png"/>
          <p:cNvPicPr>
            <a:picLocks noChangeAspect="1"/>
          </p:cNvPicPr>
          <p:nvPr/>
        </p:nvPicPr>
        <p:blipFill>
          <a:blip r:embed="rId3"/>
          <a:stretch>
            <a:fillRect/>
          </a:stretch>
        </p:blipFill>
        <p:spPr>
          <a:xfrm>
            <a:off x="623763" y="4267973"/>
            <a:ext cx="541615" cy="541615"/>
          </a:xfrm>
          <a:prstGeom prst="rect">
            <a:avLst/>
          </a:prstGeom>
        </p:spPr>
      </p:pic>
      <p:sp>
        <p:nvSpPr>
          <p:cNvPr id="4" name="Text 1"/>
          <p:cNvSpPr/>
          <p:nvPr/>
        </p:nvSpPr>
        <p:spPr>
          <a:xfrm>
            <a:off x="758309" y="4961007"/>
            <a:ext cx="3532227" cy="662484"/>
          </a:xfrm>
          <a:prstGeom prst="rect">
            <a:avLst/>
          </a:prstGeom>
          <a:noFill/>
          <a:ln/>
        </p:spPr>
        <p:txBody>
          <a:bodyPr wrap="none" lIns="0" tIns="0" rIns="0" bIns="0" rtlCol="0" anchor="t"/>
          <a:lstStyle/>
          <a:p>
            <a:pPr marL="0" indent="0" algn="l">
              <a:lnSpc>
                <a:spcPts val="2800"/>
              </a:lnSpc>
              <a:buNone/>
            </a:pPr>
            <a:r>
              <a:rPr lang="en-US" sz="2200" b="1" dirty="0">
                <a:solidFill>
                  <a:srgbClr val="272525"/>
                </a:solidFill>
                <a:latin typeface="Barlow Bold" pitchFamily="34" charset="0"/>
                <a:ea typeface="Barlow Bold" pitchFamily="34" charset="-122"/>
                <a:cs typeface="Barlow Bold" pitchFamily="34" charset="-120"/>
              </a:rPr>
              <a:t>2.Cloud Video Intelligence API</a:t>
            </a:r>
            <a:endParaRPr lang="en-US" sz="2200" dirty="0"/>
          </a:p>
        </p:txBody>
      </p:sp>
      <p:sp>
        <p:nvSpPr>
          <p:cNvPr id="5" name="Text 2"/>
          <p:cNvSpPr/>
          <p:nvPr/>
        </p:nvSpPr>
        <p:spPr>
          <a:xfrm>
            <a:off x="758309" y="5461740"/>
            <a:ext cx="3977814" cy="1992355"/>
          </a:xfrm>
          <a:prstGeom prst="rect">
            <a:avLst/>
          </a:prstGeom>
          <a:noFill/>
          <a:ln/>
        </p:spPr>
        <p:txBody>
          <a:bodyPr wrap="square" lIns="0" tIns="0" rIns="0" bIns="0" rtlCol="0" anchor="t"/>
          <a:lstStyle/>
          <a:p>
            <a:pPr marL="0" indent="0" algn="l">
              <a:lnSpc>
                <a:spcPts val="2700"/>
              </a:lnSpc>
              <a:buNone/>
            </a:pPr>
            <a:r>
              <a:rPr lang="en-US" sz="1700" u="sng" dirty="0">
                <a:solidFill>
                  <a:srgbClr val="4B41F1"/>
                </a:solidFill>
                <a:latin typeface="Montserrat" pitchFamily="34" charset="0"/>
                <a:ea typeface="Montserrat" pitchFamily="34" charset="-122"/>
                <a:cs typeface="Montserrat" pitchFamily="34" charset="-120"/>
                <a:hlinkClick r:id="rId4">
                  <a:extLst>
                    <a:ext uri="{A12FA001-AC4F-418D-AE19-62706E023703}">
                      <ahyp:hlinkClr xmlns:ahyp="http://schemas.microsoft.com/office/drawing/2018/hyperlinkcolor" val="tx"/>
                    </a:ext>
                  </a:extLst>
                </a:hlinkClick>
              </a:rPr>
              <a:t>Cloud Video Intelligence API Documentation</a:t>
            </a:r>
            <a:r>
              <a:rPr lang="en-US" sz="1700" dirty="0">
                <a:solidFill>
                  <a:srgbClr val="272525"/>
                </a:solidFill>
                <a:latin typeface="Montserrat" pitchFamily="34" charset="0"/>
                <a:ea typeface="Montserrat" pitchFamily="34" charset="-122"/>
                <a:cs typeface="Montserrat" pitchFamily="34" charset="-120"/>
              </a:rPr>
              <a:t>: Comprehensive analysis for object, person, and content detection in video feeds.</a:t>
            </a:r>
            <a:endParaRPr lang="en-US" sz="1700" dirty="0"/>
          </a:p>
        </p:txBody>
      </p:sp>
      <p:sp>
        <p:nvSpPr>
          <p:cNvPr id="10" name="TextBox 9">
            <a:extLst>
              <a:ext uri="{FF2B5EF4-FFF2-40B4-BE49-F238E27FC236}">
                <a16:creationId xmlns:a16="http://schemas.microsoft.com/office/drawing/2014/main" id="{14F31E98-BCAE-403E-A73F-B951042DC401}"/>
              </a:ext>
            </a:extLst>
          </p:cNvPr>
          <p:cNvSpPr txBox="1"/>
          <p:nvPr/>
        </p:nvSpPr>
        <p:spPr>
          <a:xfrm>
            <a:off x="607838" y="2175223"/>
            <a:ext cx="7089327" cy="430887"/>
          </a:xfrm>
          <a:prstGeom prst="rect">
            <a:avLst/>
          </a:prstGeom>
          <a:noFill/>
        </p:spPr>
        <p:txBody>
          <a:bodyPr wrap="square">
            <a:spAutoFit/>
          </a:bodyPr>
          <a:lstStyle/>
          <a:p>
            <a:r>
              <a:rPr lang="en-US" sz="2200" b="1" dirty="0">
                <a:solidFill>
                  <a:srgbClr val="000000"/>
                </a:solidFill>
                <a:latin typeface="Barlow Bold" pitchFamily="34" charset="0"/>
                <a:ea typeface="Barlow Bold" pitchFamily="34" charset="-122"/>
                <a:cs typeface="Barlow Bold" pitchFamily="34" charset="-120"/>
              </a:rPr>
              <a:t> 1. Zoom Meeting Recording </a:t>
            </a:r>
            <a:endParaRPr lang="en-IN" sz="2200" dirty="0"/>
          </a:p>
        </p:txBody>
      </p:sp>
      <p:pic>
        <p:nvPicPr>
          <p:cNvPr id="12" name="Picture 11">
            <a:extLst>
              <a:ext uri="{FF2B5EF4-FFF2-40B4-BE49-F238E27FC236}">
                <a16:creationId xmlns:a16="http://schemas.microsoft.com/office/drawing/2014/main" id="{1B3F2087-F294-9679-6AB1-D7AE99BA4A69}"/>
              </a:ext>
            </a:extLst>
          </p:cNvPr>
          <p:cNvPicPr>
            <a:picLocks noChangeAspect="1"/>
          </p:cNvPicPr>
          <p:nvPr/>
        </p:nvPicPr>
        <p:blipFill>
          <a:blip r:embed="rId5"/>
          <a:stretch>
            <a:fillRect/>
          </a:stretch>
        </p:blipFill>
        <p:spPr>
          <a:xfrm>
            <a:off x="5402000" y="412443"/>
            <a:ext cx="8050025" cy="3525560"/>
          </a:xfrm>
          <a:prstGeom prst="rect">
            <a:avLst/>
          </a:prstGeom>
        </p:spPr>
      </p:pic>
      <p:pic>
        <p:nvPicPr>
          <p:cNvPr id="14" name="Picture 13">
            <a:extLst>
              <a:ext uri="{FF2B5EF4-FFF2-40B4-BE49-F238E27FC236}">
                <a16:creationId xmlns:a16="http://schemas.microsoft.com/office/drawing/2014/main" id="{F0889975-66A2-C7BC-AF13-62AB93744848}"/>
              </a:ext>
            </a:extLst>
          </p:cNvPr>
          <p:cNvPicPr>
            <a:picLocks noChangeAspect="1"/>
          </p:cNvPicPr>
          <p:nvPr/>
        </p:nvPicPr>
        <p:blipFill>
          <a:blip r:embed="rId6"/>
          <a:stretch>
            <a:fillRect/>
          </a:stretch>
        </p:blipFill>
        <p:spPr>
          <a:xfrm>
            <a:off x="758309" y="1523071"/>
            <a:ext cx="573466" cy="567513"/>
          </a:xfrm>
          <a:prstGeom prst="rect">
            <a:avLst/>
          </a:prstGeom>
        </p:spPr>
      </p:pic>
      <p:pic>
        <p:nvPicPr>
          <p:cNvPr id="16" name="Picture 15">
            <a:extLst>
              <a:ext uri="{FF2B5EF4-FFF2-40B4-BE49-F238E27FC236}">
                <a16:creationId xmlns:a16="http://schemas.microsoft.com/office/drawing/2014/main" id="{84D70DA8-B735-75E6-E742-25FCD9DF1446}"/>
              </a:ext>
            </a:extLst>
          </p:cNvPr>
          <p:cNvPicPr>
            <a:picLocks noChangeAspect="1"/>
          </p:cNvPicPr>
          <p:nvPr/>
        </p:nvPicPr>
        <p:blipFill>
          <a:blip r:embed="rId7"/>
          <a:stretch>
            <a:fillRect/>
          </a:stretch>
        </p:blipFill>
        <p:spPr>
          <a:xfrm>
            <a:off x="5706318" y="4408555"/>
            <a:ext cx="7745707" cy="3283726"/>
          </a:xfrm>
          <a:prstGeom prst="rect">
            <a:avLst/>
          </a:prstGeom>
        </p:spPr>
      </p:pic>
      <p:sp>
        <p:nvSpPr>
          <p:cNvPr id="18" name="TextBox 17">
            <a:extLst>
              <a:ext uri="{FF2B5EF4-FFF2-40B4-BE49-F238E27FC236}">
                <a16:creationId xmlns:a16="http://schemas.microsoft.com/office/drawing/2014/main" id="{1798160D-E7B7-8A4A-D547-BF8B0D96F72E}"/>
              </a:ext>
            </a:extLst>
          </p:cNvPr>
          <p:cNvSpPr txBox="1"/>
          <p:nvPr/>
        </p:nvSpPr>
        <p:spPr>
          <a:xfrm>
            <a:off x="721636" y="2647849"/>
            <a:ext cx="4014487" cy="758349"/>
          </a:xfrm>
          <a:prstGeom prst="rect">
            <a:avLst/>
          </a:prstGeom>
          <a:noFill/>
        </p:spPr>
        <p:txBody>
          <a:bodyPr wrap="square">
            <a:spAutoFit/>
          </a:bodyPr>
          <a:lstStyle/>
          <a:p>
            <a:pPr marL="0" indent="0" algn="l">
              <a:lnSpc>
                <a:spcPts val="2700"/>
              </a:lnSpc>
              <a:buNone/>
            </a:pPr>
            <a:r>
              <a:rPr lang="en-US" sz="1800" u="sng" dirty="0">
                <a:solidFill>
                  <a:srgbClr val="4B41F1"/>
                </a:solidFill>
                <a:latin typeface="Montserrat" pitchFamily="34" charset="0"/>
                <a:ea typeface="Montserrat" pitchFamily="34" charset="-122"/>
                <a:cs typeface="Montserrat" pitchFamily="34" charset="-120"/>
              </a:rPr>
              <a:t>https://us05web.zoom.us/meeting/schedule</a:t>
            </a:r>
            <a:endParaRPr lang="en-US" sz="18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58309" y="532434"/>
            <a:ext cx="6023372" cy="1507939"/>
          </a:xfrm>
          <a:prstGeom prst="rect">
            <a:avLst/>
          </a:prstGeom>
          <a:noFill/>
          <a:ln/>
        </p:spPr>
        <p:txBody>
          <a:bodyPr wrap="none" lIns="0" tIns="0" rIns="0" bIns="0" rtlCol="0" anchor="t"/>
          <a:lstStyle/>
          <a:p>
            <a:pPr marL="0" indent="0">
              <a:lnSpc>
                <a:spcPts val="5600"/>
              </a:lnSpc>
              <a:buNone/>
            </a:pPr>
            <a:r>
              <a:rPr lang="en-US" sz="4450" b="1" dirty="0">
                <a:solidFill>
                  <a:srgbClr val="272525"/>
                </a:solidFill>
                <a:latin typeface="Barlow Bold" pitchFamily="34" charset="0"/>
                <a:ea typeface="Barlow Bold" pitchFamily="34" charset="-122"/>
                <a:cs typeface="Barlow Bold" pitchFamily="34" charset="-120"/>
              </a:rPr>
              <a:t>Current Progress</a:t>
            </a:r>
            <a:endParaRPr lang="en-US" sz="4450" dirty="0"/>
          </a:p>
        </p:txBody>
      </p:sp>
      <p:sp>
        <p:nvSpPr>
          <p:cNvPr id="3" name="Text 1"/>
          <p:cNvSpPr/>
          <p:nvPr/>
        </p:nvSpPr>
        <p:spPr>
          <a:xfrm>
            <a:off x="844951" y="2040374"/>
            <a:ext cx="13027139" cy="1126689"/>
          </a:xfrm>
          <a:prstGeom prst="rect">
            <a:avLst/>
          </a:prstGeom>
          <a:noFill/>
          <a:ln/>
        </p:spPr>
        <p:txBody>
          <a:bodyPr wrap="square" lIns="0" tIns="0" rIns="0" bIns="0" rtlCol="0" anchor="t"/>
          <a:lstStyle/>
          <a:p>
            <a:pPr marL="0" indent="0">
              <a:lnSpc>
                <a:spcPts val="2700"/>
              </a:lnSpc>
              <a:buNone/>
            </a:pPr>
            <a:r>
              <a:rPr lang="en-US" sz="1700" b="1" dirty="0">
                <a:solidFill>
                  <a:srgbClr val="FFFFFF"/>
                </a:solidFill>
                <a:latin typeface="Montserrat" pitchFamily="34" charset="0"/>
                <a:ea typeface="Montserrat" pitchFamily="34" charset="-122"/>
                <a:cs typeface="Montserrat" pitchFamily="34" charset="-120"/>
              </a:rPr>
              <a:t>The front end is designed with a user-friendly interface to ensure ease of navigation and a seamless experience for both students and administrators.</a:t>
            </a:r>
            <a:endParaRPr lang="en-US" sz="1700" dirty="0"/>
          </a:p>
        </p:txBody>
      </p:sp>
      <p:pic>
        <p:nvPicPr>
          <p:cNvPr id="4" name="Image 0" descr="preencoded.png"/>
          <p:cNvPicPr>
            <a:picLocks noChangeAspect="1"/>
          </p:cNvPicPr>
          <p:nvPr/>
        </p:nvPicPr>
        <p:blipFill>
          <a:blip r:embed="rId3"/>
          <a:stretch>
            <a:fillRect/>
          </a:stretch>
        </p:blipFill>
        <p:spPr>
          <a:xfrm>
            <a:off x="758309" y="2948449"/>
            <a:ext cx="6292572" cy="3753293"/>
          </a:xfrm>
          <a:prstGeom prst="rect">
            <a:avLst/>
          </a:prstGeom>
        </p:spPr>
      </p:pic>
      <p:sp>
        <p:nvSpPr>
          <p:cNvPr id="5" name="Text 2"/>
          <p:cNvSpPr/>
          <p:nvPr/>
        </p:nvSpPr>
        <p:spPr>
          <a:xfrm>
            <a:off x="7587139" y="3605689"/>
            <a:ext cx="6292572"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6" name="Text 3"/>
          <p:cNvSpPr/>
          <p:nvPr/>
        </p:nvSpPr>
        <p:spPr>
          <a:xfrm>
            <a:off x="7587139" y="4147304"/>
            <a:ext cx="6292572" cy="1386840"/>
          </a:xfrm>
          <a:prstGeom prst="rect">
            <a:avLst/>
          </a:prstGeom>
          <a:noFill/>
          <a:ln/>
        </p:spPr>
        <p:txBody>
          <a:bodyPr wrap="square" lIns="0" tIns="0" rIns="0" bIns="0" rtlCol="0" anchor="t"/>
          <a:lstStyle/>
          <a:p>
            <a:pPr marL="0" indent="0">
              <a:lnSpc>
                <a:spcPts val="2700"/>
              </a:lnSpc>
              <a:buNone/>
            </a:pPr>
            <a:endParaRPr lang="en-US" sz="1700" dirty="0"/>
          </a:p>
        </p:txBody>
      </p:sp>
      <p:pic>
        <p:nvPicPr>
          <p:cNvPr id="8" name="Picture 7">
            <a:extLst>
              <a:ext uri="{FF2B5EF4-FFF2-40B4-BE49-F238E27FC236}">
                <a16:creationId xmlns:a16="http://schemas.microsoft.com/office/drawing/2014/main" id="{7BDD02B6-D353-8D19-592D-9AF2EE7F382B}"/>
              </a:ext>
            </a:extLst>
          </p:cNvPr>
          <p:cNvPicPr>
            <a:picLocks noChangeAspect="1"/>
          </p:cNvPicPr>
          <p:nvPr/>
        </p:nvPicPr>
        <p:blipFill>
          <a:blip r:embed="rId4"/>
          <a:stretch>
            <a:fillRect/>
          </a:stretch>
        </p:blipFill>
        <p:spPr>
          <a:xfrm>
            <a:off x="7142748" y="3779044"/>
            <a:ext cx="6888335" cy="2859986"/>
          </a:xfrm>
          <a:prstGeom prst="rect">
            <a:avLst/>
          </a:prstGeom>
        </p:spPr>
      </p:pic>
      <p:sp>
        <p:nvSpPr>
          <p:cNvPr id="10" name="TextBox 9">
            <a:extLst>
              <a:ext uri="{FF2B5EF4-FFF2-40B4-BE49-F238E27FC236}">
                <a16:creationId xmlns:a16="http://schemas.microsoft.com/office/drawing/2014/main" id="{D807E1C3-6BC8-056F-A3B8-0C96731ECBA4}"/>
              </a:ext>
            </a:extLst>
          </p:cNvPr>
          <p:cNvSpPr txBox="1"/>
          <p:nvPr/>
        </p:nvSpPr>
        <p:spPr>
          <a:xfrm>
            <a:off x="758309" y="1388924"/>
            <a:ext cx="7181924" cy="461665"/>
          </a:xfrm>
          <a:prstGeom prst="rect">
            <a:avLst/>
          </a:prstGeom>
          <a:noFill/>
        </p:spPr>
        <p:txBody>
          <a:bodyPr wrap="square">
            <a:spAutoFit/>
          </a:bodyPr>
          <a:lstStyle/>
          <a:p>
            <a:r>
              <a:rPr lang="en-US" sz="2400" b="1" dirty="0">
                <a:solidFill>
                  <a:srgbClr val="272525"/>
                </a:solidFill>
                <a:latin typeface="Barlow Bold" pitchFamily="34" charset="0"/>
                <a:ea typeface="Barlow Bold" pitchFamily="34" charset="-122"/>
                <a:cs typeface="Barlow Bold" pitchFamily="34" charset="-120"/>
              </a:rPr>
              <a:t>Front End Deployment:-</a:t>
            </a:r>
            <a:endParaRPr lang="en-IN"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613767" y="879675"/>
            <a:ext cx="5432703" cy="810535"/>
          </a:xfrm>
          <a:prstGeom prst="rect">
            <a:avLst/>
          </a:prstGeom>
          <a:noFill/>
          <a:ln/>
        </p:spPr>
        <p:txBody>
          <a:bodyPr wrap="none" lIns="0" tIns="0" rIns="0" bIns="0" rtlCol="0" anchor="t"/>
          <a:lstStyle/>
          <a:p>
            <a:pPr marL="0" indent="0">
              <a:lnSpc>
                <a:spcPts val="4500"/>
              </a:lnSpc>
              <a:buNone/>
            </a:pPr>
            <a:r>
              <a:rPr lang="en-US" sz="2400" b="1" dirty="0">
                <a:solidFill>
                  <a:srgbClr val="FFFFFF"/>
                </a:solidFill>
                <a:latin typeface="Barlow Bold" pitchFamily="34" charset="0"/>
                <a:ea typeface="Barlow Bold" pitchFamily="34" charset="-122"/>
                <a:cs typeface="Barlow Bold" pitchFamily="34" charset="-120"/>
              </a:rPr>
              <a:t>Secure login and Sign up :-</a:t>
            </a:r>
            <a:endParaRPr lang="en-US" sz="2400" dirty="0"/>
          </a:p>
        </p:txBody>
      </p:sp>
      <p:sp>
        <p:nvSpPr>
          <p:cNvPr id="3" name="Text 1"/>
          <p:cNvSpPr/>
          <p:nvPr/>
        </p:nvSpPr>
        <p:spPr>
          <a:xfrm>
            <a:off x="613767" y="1409700"/>
            <a:ext cx="13402866" cy="280511"/>
          </a:xfrm>
          <a:prstGeom prst="rect">
            <a:avLst/>
          </a:prstGeom>
          <a:noFill/>
          <a:ln/>
        </p:spPr>
        <p:txBody>
          <a:bodyPr wrap="none" lIns="0" tIns="0" rIns="0" bIns="0" rtlCol="0" anchor="t"/>
          <a:lstStyle/>
          <a:p>
            <a:pPr marL="0" indent="0">
              <a:lnSpc>
                <a:spcPts val="2200"/>
              </a:lnSpc>
              <a:buNone/>
            </a:pPr>
            <a:r>
              <a:rPr lang="en-US" sz="1350" b="1" dirty="0">
                <a:solidFill>
                  <a:srgbClr val="FFFFFF"/>
                </a:solidFill>
                <a:latin typeface="Montserrat" pitchFamily="34" charset="0"/>
                <a:ea typeface="Montserrat" pitchFamily="34" charset="-122"/>
                <a:cs typeface="Montserrat" pitchFamily="34" charset="-120"/>
              </a:rPr>
              <a:t>The user can </a:t>
            </a:r>
            <a:r>
              <a:rPr lang="en-US" sz="1350" b="1" dirty="0" err="1">
                <a:solidFill>
                  <a:srgbClr val="FFFFFF"/>
                </a:solidFill>
                <a:latin typeface="Montserrat" pitchFamily="34" charset="0"/>
                <a:ea typeface="Montserrat" pitchFamily="34" charset="-122"/>
                <a:cs typeface="Montserrat" pitchFamily="34" charset="-120"/>
              </a:rPr>
              <a:t>seculy</a:t>
            </a:r>
            <a:r>
              <a:rPr lang="en-US" sz="1350" b="1" dirty="0">
                <a:solidFill>
                  <a:srgbClr val="FFFFFF"/>
                </a:solidFill>
                <a:latin typeface="Montserrat" pitchFamily="34" charset="0"/>
                <a:ea typeface="Montserrat" pitchFamily="34" charset="-122"/>
                <a:cs typeface="Montserrat" pitchFamily="34" charset="-120"/>
              </a:rPr>
              <a:t> login or sign up to our application through firebase and the data base is stored in fire base fire store </a:t>
            </a:r>
            <a:endParaRPr lang="en-US" sz="1350" dirty="0"/>
          </a:p>
        </p:txBody>
      </p:sp>
      <p:pic>
        <p:nvPicPr>
          <p:cNvPr id="4" name="Image 0" descr="preencoded.png"/>
          <p:cNvPicPr>
            <a:picLocks noChangeAspect="1"/>
          </p:cNvPicPr>
          <p:nvPr/>
        </p:nvPicPr>
        <p:blipFill>
          <a:blip r:embed="rId3"/>
          <a:stretch>
            <a:fillRect/>
          </a:stretch>
        </p:blipFill>
        <p:spPr>
          <a:xfrm>
            <a:off x="942014" y="2045256"/>
            <a:ext cx="9503248" cy="2950129"/>
          </a:xfrm>
          <a:prstGeom prst="rect">
            <a:avLst/>
          </a:prstGeom>
        </p:spPr>
      </p:pic>
      <p:sp>
        <p:nvSpPr>
          <p:cNvPr id="5" name="Text 2"/>
          <p:cNvSpPr/>
          <p:nvPr/>
        </p:nvSpPr>
        <p:spPr>
          <a:xfrm>
            <a:off x="10738338" y="2045256"/>
            <a:ext cx="3285796" cy="2608237"/>
          </a:xfrm>
          <a:prstGeom prst="rect">
            <a:avLst/>
          </a:prstGeom>
          <a:noFill/>
          <a:ln/>
        </p:spPr>
        <p:txBody>
          <a:bodyPr wrap="square" lIns="0" tIns="0" rIns="0" bIns="0" rtlCol="0" anchor="t"/>
          <a:lstStyle/>
          <a:p>
            <a:pPr marL="0" indent="0">
              <a:lnSpc>
                <a:spcPts val="2750"/>
              </a:lnSpc>
              <a:buNone/>
            </a:pPr>
            <a:r>
              <a:rPr lang="en-US" sz="1700" b="1" dirty="0">
                <a:solidFill>
                  <a:srgbClr val="FFFFFF"/>
                </a:solidFill>
                <a:latin typeface="Montserrat" pitchFamily="34" charset="0"/>
                <a:ea typeface="Montserrat" pitchFamily="34" charset="-122"/>
                <a:cs typeface="Montserrat" pitchFamily="34" charset="-120"/>
              </a:rPr>
              <a:t>Sign-up:</a:t>
            </a:r>
            <a:r>
              <a:rPr lang="en-US" sz="1700" dirty="0">
                <a:solidFill>
                  <a:srgbClr val="000000"/>
                </a:solidFill>
                <a:latin typeface="Montserrat" pitchFamily="34" charset="0"/>
                <a:ea typeface="Montserrat" pitchFamily="34" charset="-122"/>
                <a:cs typeface="Montserrat" pitchFamily="34" charset="-120"/>
              </a:rPr>
              <a:t> </a:t>
            </a:r>
            <a:r>
              <a:rPr lang="en-US" sz="1700" dirty="0">
                <a:solidFill>
                  <a:schemeClr val="bg1"/>
                </a:solidFill>
                <a:latin typeface="Montserrat" pitchFamily="34" charset="0"/>
                <a:ea typeface="Montserrat" pitchFamily="34" charset="-122"/>
                <a:cs typeface="Montserrat" pitchFamily="34" charset="-120"/>
              </a:rPr>
              <a:t>User data is securely stored using Firebase integration.</a:t>
            </a:r>
            <a:endParaRPr lang="en-US" sz="1700" dirty="0">
              <a:solidFill>
                <a:schemeClr val="bg1"/>
              </a:solidFill>
            </a:endParaRPr>
          </a:p>
        </p:txBody>
      </p:sp>
      <p:pic>
        <p:nvPicPr>
          <p:cNvPr id="6" name="Image 1" descr="preencoded.png"/>
          <p:cNvPicPr>
            <a:picLocks noChangeAspect="1"/>
          </p:cNvPicPr>
          <p:nvPr/>
        </p:nvPicPr>
        <p:blipFill>
          <a:blip r:embed="rId4"/>
          <a:stretch>
            <a:fillRect/>
          </a:stretch>
        </p:blipFill>
        <p:spPr>
          <a:xfrm>
            <a:off x="942014" y="5139159"/>
            <a:ext cx="9574497" cy="2592576"/>
          </a:xfrm>
          <a:prstGeom prst="rect">
            <a:avLst/>
          </a:prstGeom>
        </p:spPr>
      </p:pic>
      <p:sp>
        <p:nvSpPr>
          <p:cNvPr id="7" name="Text 3"/>
          <p:cNvSpPr/>
          <p:nvPr/>
        </p:nvSpPr>
        <p:spPr>
          <a:xfrm>
            <a:off x="10738338" y="4995386"/>
            <a:ext cx="3285796" cy="2390152"/>
          </a:xfrm>
          <a:prstGeom prst="rect">
            <a:avLst/>
          </a:prstGeom>
          <a:noFill/>
          <a:ln/>
        </p:spPr>
        <p:txBody>
          <a:bodyPr wrap="square" lIns="0" tIns="0" rIns="0" bIns="0" rtlCol="0" anchor="t"/>
          <a:lstStyle/>
          <a:p>
            <a:pPr marL="0" indent="0">
              <a:lnSpc>
                <a:spcPts val="2750"/>
              </a:lnSpc>
              <a:buNone/>
            </a:pPr>
            <a:r>
              <a:rPr lang="en-US" sz="1700" b="1" dirty="0">
                <a:solidFill>
                  <a:srgbClr val="FFFFFF"/>
                </a:solidFill>
                <a:latin typeface="Montserrat" pitchFamily="34" charset="0"/>
                <a:ea typeface="Montserrat" pitchFamily="34" charset="-122"/>
                <a:cs typeface="Montserrat" pitchFamily="34" charset="-120"/>
              </a:rPr>
              <a:t>Sign-in:</a:t>
            </a:r>
            <a:r>
              <a:rPr lang="en-US" sz="1700" dirty="0">
                <a:solidFill>
                  <a:srgbClr val="000000"/>
                </a:solidFill>
                <a:latin typeface="Montserrat" pitchFamily="34" charset="0"/>
                <a:ea typeface="Montserrat" pitchFamily="34" charset="-122"/>
                <a:cs typeface="Montserrat" pitchFamily="34" charset="-120"/>
              </a:rPr>
              <a:t> </a:t>
            </a:r>
            <a:r>
              <a:rPr lang="en-US" sz="1700" dirty="0">
                <a:solidFill>
                  <a:schemeClr val="bg1"/>
                </a:solidFill>
                <a:latin typeface="Montserrat" pitchFamily="34" charset="0"/>
                <a:ea typeface="Montserrat" pitchFamily="34" charset="-122"/>
                <a:cs typeface="Montserrat" pitchFamily="34" charset="-120"/>
              </a:rPr>
              <a:t>Firebase integration ensures secure authentication for users</a:t>
            </a:r>
            <a:r>
              <a:rPr lang="en-US" sz="1700" dirty="0">
                <a:solidFill>
                  <a:srgbClr val="000000"/>
                </a:solidFill>
                <a:latin typeface="Montserrat" pitchFamily="34" charset="0"/>
                <a:ea typeface="Montserrat" pitchFamily="34" charset="-122"/>
                <a:cs typeface="Montserrat" pitchFamily="34" charset="-120"/>
              </a:rPr>
              <a:t>.</a:t>
            </a:r>
            <a:endParaRPr lang="en-US" sz="1700" dirty="0"/>
          </a:p>
        </p:txBody>
      </p:sp>
      <p:pic>
        <p:nvPicPr>
          <p:cNvPr id="9" name="Picture 8">
            <a:extLst>
              <a:ext uri="{FF2B5EF4-FFF2-40B4-BE49-F238E27FC236}">
                <a16:creationId xmlns:a16="http://schemas.microsoft.com/office/drawing/2014/main" id="{D715CDD0-18F6-ECA2-CFBB-8E47BACAE098}"/>
              </a:ext>
            </a:extLst>
          </p:cNvPr>
          <p:cNvPicPr>
            <a:picLocks noChangeAspect="1"/>
          </p:cNvPicPr>
          <p:nvPr/>
        </p:nvPicPr>
        <p:blipFill>
          <a:blip r:embed="rId5"/>
          <a:stretch>
            <a:fillRect/>
          </a:stretch>
        </p:blipFill>
        <p:spPr>
          <a:xfrm>
            <a:off x="12817811" y="209485"/>
            <a:ext cx="1435627" cy="1480725"/>
          </a:xfrm>
          <a:prstGeom prst="rect">
            <a:avLst/>
          </a:prstGeom>
        </p:spPr>
      </p:pic>
      <p:sp>
        <p:nvSpPr>
          <p:cNvPr id="11" name="TextBox 10">
            <a:extLst>
              <a:ext uri="{FF2B5EF4-FFF2-40B4-BE49-F238E27FC236}">
                <a16:creationId xmlns:a16="http://schemas.microsoft.com/office/drawing/2014/main" id="{4426C8D4-02A1-C8A4-8A8D-16340271E973}"/>
              </a:ext>
            </a:extLst>
          </p:cNvPr>
          <p:cNvSpPr txBox="1"/>
          <p:nvPr/>
        </p:nvSpPr>
        <p:spPr>
          <a:xfrm>
            <a:off x="520861" y="120160"/>
            <a:ext cx="7315200" cy="746679"/>
          </a:xfrm>
          <a:prstGeom prst="rect">
            <a:avLst/>
          </a:prstGeom>
          <a:noFill/>
        </p:spPr>
        <p:txBody>
          <a:bodyPr wrap="square">
            <a:spAutoFit/>
          </a:bodyPr>
          <a:lstStyle/>
          <a:p>
            <a:pPr marL="0" indent="0">
              <a:lnSpc>
                <a:spcPts val="5600"/>
              </a:lnSpc>
              <a:buNone/>
            </a:pPr>
            <a:r>
              <a:rPr lang="en-US" sz="3600" b="1" dirty="0">
                <a:solidFill>
                  <a:srgbClr val="272525"/>
                </a:solidFill>
                <a:latin typeface="Barlow Bold" pitchFamily="34" charset="0"/>
                <a:ea typeface="Barlow Bold" pitchFamily="34" charset="-122"/>
                <a:cs typeface="Barlow Bold" pitchFamily="34" charset="-120"/>
              </a:rPr>
              <a:t>Current Progress</a:t>
            </a:r>
            <a:endParaRPr lang="en-US" sz="3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219</TotalTime>
  <Words>684</Words>
  <Application>Microsoft Office PowerPoint</Application>
  <PresentationFormat>Custom</PresentationFormat>
  <Paragraphs>114</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Montserrat</vt:lpstr>
      <vt:lpstr>Barlow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devika verma</cp:lastModifiedBy>
  <cp:revision>3</cp:revision>
  <dcterms:created xsi:type="dcterms:W3CDTF">2025-03-09T11:51:45Z</dcterms:created>
  <dcterms:modified xsi:type="dcterms:W3CDTF">2025-03-10T06:49:37Z</dcterms:modified>
</cp:coreProperties>
</file>